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handoutMasterIdLst>
    <p:handoutMasterId r:id="rId27"/>
  </p:handoutMasterIdLst>
  <p:sldIdLst>
    <p:sldId id="257" r:id="rId2"/>
    <p:sldId id="414" r:id="rId3"/>
    <p:sldId id="437" r:id="rId4"/>
    <p:sldId id="389" r:id="rId5"/>
    <p:sldId id="390" r:id="rId6"/>
    <p:sldId id="429" r:id="rId7"/>
    <p:sldId id="428" r:id="rId8"/>
    <p:sldId id="406" r:id="rId9"/>
    <p:sldId id="391" r:id="rId10"/>
    <p:sldId id="392" r:id="rId11"/>
    <p:sldId id="393" r:id="rId12"/>
    <p:sldId id="394" r:id="rId13"/>
    <p:sldId id="430" r:id="rId14"/>
    <p:sldId id="438" r:id="rId15"/>
    <p:sldId id="424" r:id="rId16"/>
    <p:sldId id="425" r:id="rId17"/>
    <p:sldId id="439" r:id="rId18"/>
    <p:sldId id="415" r:id="rId19"/>
    <p:sldId id="431" r:id="rId20"/>
    <p:sldId id="432" r:id="rId21"/>
    <p:sldId id="440" r:id="rId22"/>
    <p:sldId id="434" r:id="rId23"/>
    <p:sldId id="441" r:id="rId24"/>
    <p:sldId id="436" r:id="rId25"/>
  </p:sldIdLst>
  <p:sldSz cx="9144000" cy="6858000" type="screen4x3"/>
  <p:notesSz cx="6802438" cy="9934575"/>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FF"/>
    <a:srgbClr val="0000FF"/>
    <a:srgbClr val="00FF00"/>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643" autoAdjust="0"/>
    <p:restoredTop sz="79412" autoAdjust="0"/>
  </p:normalViewPr>
  <p:slideViewPr>
    <p:cSldViewPr snapToGrid="0">
      <p:cViewPr varScale="1">
        <p:scale>
          <a:sx n="89" d="100"/>
          <a:sy n="89" d="100"/>
        </p:scale>
        <p:origin x="474" y="78"/>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316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7723" cy="498454"/>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3141" y="0"/>
            <a:ext cx="2947723" cy="498454"/>
          </a:xfrm>
          <a:prstGeom prst="rect">
            <a:avLst/>
          </a:prstGeom>
        </p:spPr>
        <p:txBody>
          <a:bodyPr vert="horz" lIns="91440" tIns="45720" rIns="91440" bIns="45720" rtlCol="0"/>
          <a:lstStyle>
            <a:lvl1pPr algn="r">
              <a:defRPr sz="1200"/>
            </a:lvl1pPr>
          </a:lstStyle>
          <a:p>
            <a:fld id="{48AB1D3E-32AA-43EB-A7FD-D09326457606}" type="datetimeFigureOut">
              <a:rPr kumimoji="1" lang="ja-JP" altLang="en-US" smtClean="0"/>
              <a:pPr/>
              <a:t>2017/4/21</a:t>
            </a:fld>
            <a:endParaRPr kumimoji="1" lang="ja-JP" altLang="en-US"/>
          </a:p>
        </p:txBody>
      </p:sp>
      <p:sp>
        <p:nvSpPr>
          <p:cNvPr id="4" name="フッター プレースホルダー 3"/>
          <p:cNvSpPr>
            <a:spLocks noGrp="1"/>
          </p:cNvSpPr>
          <p:nvPr>
            <p:ph type="ftr" sz="quarter" idx="2"/>
          </p:nvPr>
        </p:nvSpPr>
        <p:spPr>
          <a:xfrm>
            <a:off x="0" y="9436123"/>
            <a:ext cx="2947723" cy="498453"/>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3141" y="9436123"/>
            <a:ext cx="2947723" cy="498453"/>
          </a:xfrm>
          <a:prstGeom prst="rect">
            <a:avLst/>
          </a:prstGeom>
        </p:spPr>
        <p:txBody>
          <a:bodyPr vert="horz" lIns="91440" tIns="45720" rIns="91440" bIns="45720" rtlCol="0" anchor="b"/>
          <a:lstStyle>
            <a:lvl1pPr algn="r">
              <a:defRPr sz="1200"/>
            </a:lvl1pPr>
          </a:lstStyle>
          <a:p>
            <a:fld id="{7B47F843-3F40-46AC-AB19-2BAE4822DF58}" type="slidenum">
              <a:rPr kumimoji="1" lang="ja-JP" altLang="en-US" smtClean="0"/>
              <a:pPr/>
              <a:t>‹#›</a:t>
            </a:fld>
            <a:endParaRPr kumimoji="1" lang="ja-JP" altLang="en-US"/>
          </a:p>
        </p:txBody>
      </p:sp>
    </p:spTree>
    <p:extLst>
      <p:ext uri="{BB962C8B-B14F-4D97-AF65-F5344CB8AC3E}">
        <p14:creationId xmlns:p14="http://schemas.microsoft.com/office/powerpoint/2010/main" val="282777475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7723" cy="498454"/>
          </a:xfrm>
          <a:prstGeom prst="rect">
            <a:avLst/>
          </a:prstGeom>
        </p:spPr>
        <p:txBody>
          <a:bodyPr vert="horz" lIns="91440" tIns="45720" rIns="91440" bIns="45720"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53141" y="0"/>
            <a:ext cx="2947723" cy="498454"/>
          </a:xfrm>
          <a:prstGeom prst="rect">
            <a:avLst/>
          </a:prstGeom>
        </p:spPr>
        <p:txBody>
          <a:bodyPr vert="horz" lIns="91440" tIns="45720" rIns="91440" bIns="45720" rtlCol="0"/>
          <a:lstStyle>
            <a:lvl1pPr algn="r">
              <a:defRPr sz="1200"/>
            </a:lvl1pPr>
          </a:lstStyle>
          <a:p>
            <a:fld id="{AF66FD43-34EA-422D-BBA9-E8F05EE7E3D8}" type="datetimeFigureOut">
              <a:rPr kumimoji="1" lang="ja-JP" altLang="en-US" smtClean="0"/>
              <a:pPr/>
              <a:t>2017/4/21</a:t>
            </a:fld>
            <a:endParaRPr kumimoji="1" lang="ja-JP" altLang="en-US" dirty="0"/>
          </a:p>
        </p:txBody>
      </p:sp>
      <p:sp>
        <p:nvSpPr>
          <p:cNvPr id="4" name="スライド イメージ プレースホルダー 3"/>
          <p:cNvSpPr>
            <a:spLocks noGrp="1" noRot="1" noChangeAspect="1"/>
          </p:cNvSpPr>
          <p:nvPr>
            <p:ph type="sldImg" idx="2"/>
          </p:nvPr>
        </p:nvSpPr>
        <p:spPr>
          <a:xfrm>
            <a:off x="1166813" y="1241425"/>
            <a:ext cx="4468812" cy="3352800"/>
          </a:xfrm>
          <a:prstGeom prst="rect">
            <a:avLst/>
          </a:prstGeom>
          <a:noFill/>
          <a:ln w="12700">
            <a:solidFill>
              <a:prstClr val="black"/>
            </a:solidFill>
          </a:ln>
        </p:spPr>
        <p:txBody>
          <a:bodyPr vert="horz" lIns="91440" tIns="45720" rIns="91440" bIns="45720" rtlCol="0" anchor="ctr"/>
          <a:lstStyle/>
          <a:p>
            <a:endParaRPr lang="ja-JP" altLang="en-US" dirty="0"/>
          </a:p>
        </p:txBody>
      </p:sp>
      <p:sp>
        <p:nvSpPr>
          <p:cNvPr id="5" name="ノート プレースホルダー 4"/>
          <p:cNvSpPr>
            <a:spLocks noGrp="1"/>
          </p:cNvSpPr>
          <p:nvPr>
            <p:ph type="body" sz="quarter" idx="3"/>
          </p:nvPr>
        </p:nvSpPr>
        <p:spPr>
          <a:xfrm>
            <a:off x="680244" y="4781014"/>
            <a:ext cx="5441950" cy="3911739"/>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36123"/>
            <a:ext cx="2947723" cy="498453"/>
          </a:xfrm>
          <a:prstGeom prst="rect">
            <a:avLst/>
          </a:prstGeom>
        </p:spPr>
        <p:txBody>
          <a:bodyPr vert="horz" lIns="91440" tIns="45720" rIns="91440" bIns="45720"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53141" y="9436123"/>
            <a:ext cx="2947723" cy="498453"/>
          </a:xfrm>
          <a:prstGeom prst="rect">
            <a:avLst/>
          </a:prstGeom>
        </p:spPr>
        <p:txBody>
          <a:bodyPr vert="horz" lIns="91440" tIns="45720" rIns="91440" bIns="45720" rtlCol="0" anchor="b"/>
          <a:lstStyle>
            <a:lvl1pPr algn="r">
              <a:defRPr sz="1200"/>
            </a:lvl1pPr>
          </a:lstStyle>
          <a:p>
            <a:fld id="{885EDA66-590F-488D-8A7A-5B3CA8EDD052}" type="slidenum">
              <a:rPr kumimoji="1" lang="ja-JP" altLang="en-US" smtClean="0"/>
              <a:pPr/>
              <a:t>‹#›</a:t>
            </a:fld>
            <a:endParaRPr kumimoji="1" lang="ja-JP" altLang="en-US" dirty="0"/>
          </a:p>
        </p:txBody>
      </p:sp>
    </p:spTree>
    <p:extLst>
      <p:ext uri="{BB962C8B-B14F-4D97-AF65-F5344CB8AC3E}">
        <p14:creationId xmlns:p14="http://schemas.microsoft.com/office/powerpoint/2010/main" val="418829638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50000"/>
              </a:lnSpc>
              <a:spcBef>
                <a:spcPts val="0"/>
              </a:spcBef>
              <a:spcAft>
                <a:spcPts val="0"/>
              </a:spcAft>
              <a:buClrTx/>
              <a:buSzTx/>
              <a:buFontTx/>
              <a:buNone/>
              <a:tabLst/>
              <a:defRPr/>
            </a:pPr>
            <a:r>
              <a:rPr kumimoji="1" lang="ja-JP" altLang="ja-JP" sz="1200" kern="1200" dirty="0">
                <a:solidFill>
                  <a:schemeClr val="tx1"/>
                </a:solidFill>
                <a:effectLst/>
                <a:latin typeface="+mn-lt"/>
                <a:ea typeface="+mn-ea"/>
                <a:cs typeface="+mn-cs"/>
              </a:rPr>
              <a:t>専門研修施設群は，中核となる専門研修基幹施設（１施設）と複数の専門研修連携施設で構成され，外科専門研修プログラム整備基準に基づく専門研修プログラムを作成</a:t>
            </a:r>
            <a:r>
              <a:rPr kumimoji="1" lang="ja-JP" altLang="en-US" sz="1200" kern="1200" dirty="0">
                <a:solidFill>
                  <a:schemeClr val="tx1"/>
                </a:solidFill>
                <a:effectLst/>
                <a:latin typeface="+mn-lt"/>
                <a:ea typeface="+mn-ea"/>
                <a:cs typeface="+mn-cs"/>
              </a:rPr>
              <a:t>します。その際、単独施設のプログラムは認められません。また、連携施設数に上限はございませんが、</a:t>
            </a:r>
            <a:r>
              <a:rPr lang="ja-JP" altLang="en-US" sz="1200" b="0" dirty="0">
                <a:latin typeface="+mn-ea"/>
              </a:rPr>
              <a:t>最終的には日本専門医機構による審査を経て最終的に判断されます。</a:t>
            </a:r>
            <a:endParaRPr kumimoji="1" lang="ja-JP" altLang="ja-JP" sz="1200" b="0" kern="1200" dirty="0">
              <a:solidFill>
                <a:schemeClr val="tx1"/>
              </a:solidFill>
              <a:effectLst/>
              <a:latin typeface="+mn-lt"/>
              <a:ea typeface="+mn-ea"/>
              <a:cs typeface="+mn-cs"/>
            </a:endParaRPr>
          </a:p>
          <a:p>
            <a:pPr>
              <a:lnSpc>
                <a:spcPct val="150000"/>
              </a:lnSpc>
            </a:pPr>
            <a:endParaRPr lang="en-US" altLang="ja-JP" sz="1200" b="0" dirty="0">
              <a:latin typeface="+mn-ea"/>
            </a:endParaRPr>
          </a:p>
          <a:p>
            <a:pPr>
              <a:lnSpc>
                <a:spcPct val="150000"/>
              </a:lnSpc>
            </a:pPr>
            <a:r>
              <a:rPr lang="ja-JP" altLang="en-US" sz="1200" dirty="0">
                <a:latin typeface="+mn-ea"/>
              </a:rPr>
              <a:t>大学病院が他大学病院または大病院のみとの施設群を形成することはできません。</a:t>
            </a:r>
            <a:endParaRPr lang="en-US" altLang="ja-JP" sz="1200" dirty="0">
              <a:latin typeface="+mn-ea"/>
            </a:endParaRPr>
          </a:p>
          <a:p>
            <a:pPr>
              <a:lnSpc>
                <a:spcPct val="150000"/>
              </a:lnSpc>
            </a:pPr>
            <a:endParaRPr lang="en-US" altLang="ja-JP" sz="1200" dirty="0">
              <a:latin typeface="+mn-ea"/>
            </a:endParaRPr>
          </a:p>
          <a:p>
            <a:endParaRPr kumimoji="1" lang="ja-JP" altLang="en-US" dirty="0"/>
          </a:p>
        </p:txBody>
      </p:sp>
      <p:sp>
        <p:nvSpPr>
          <p:cNvPr id="4" name="スライド番号プレースホルダー 3"/>
          <p:cNvSpPr>
            <a:spLocks noGrp="1"/>
          </p:cNvSpPr>
          <p:nvPr>
            <p:ph type="sldNum" sz="quarter" idx="10"/>
          </p:nvPr>
        </p:nvSpPr>
        <p:spPr/>
        <p:txBody>
          <a:bodyPr/>
          <a:lstStyle/>
          <a:p>
            <a:fld id="{885EDA66-590F-488D-8A7A-5B3CA8EDD052}" type="slidenum">
              <a:rPr kumimoji="1" lang="ja-JP" altLang="en-US" smtClean="0"/>
              <a:pPr/>
              <a:t>4</a:t>
            </a:fld>
            <a:endParaRPr kumimoji="1" lang="ja-JP" altLang="en-US" dirty="0"/>
          </a:p>
        </p:txBody>
      </p:sp>
    </p:spTree>
    <p:extLst>
      <p:ext uri="{BB962C8B-B14F-4D97-AF65-F5344CB8AC3E}">
        <p14:creationId xmlns:p14="http://schemas.microsoft.com/office/powerpoint/2010/main" val="10588061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ＮＣＤ登録症例のダブルカウントについて、定員の算出にかかわる施設群形成においてはＮＣＤ登録症例はダブルカウントを認めておりませんが、専攻医の実績としての手術症例の加算に関してダブルカウントの規定はございません。</a:t>
            </a:r>
          </a:p>
        </p:txBody>
      </p:sp>
      <p:sp>
        <p:nvSpPr>
          <p:cNvPr id="4" name="スライド番号プレースホルダー 3"/>
          <p:cNvSpPr>
            <a:spLocks noGrp="1"/>
          </p:cNvSpPr>
          <p:nvPr>
            <p:ph type="sldNum" sz="quarter" idx="10"/>
          </p:nvPr>
        </p:nvSpPr>
        <p:spPr/>
        <p:txBody>
          <a:bodyPr/>
          <a:lstStyle/>
          <a:p>
            <a:fld id="{885EDA66-590F-488D-8A7A-5B3CA8EDD052}" type="slidenum">
              <a:rPr kumimoji="1" lang="ja-JP" altLang="en-US" smtClean="0"/>
              <a:pPr/>
              <a:t>22</a:t>
            </a:fld>
            <a:endParaRPr kumimoji="1" lang="ja-JP" altLang="en-US" dirty="0"/>
          </a:p>
        </p:txBody>
      </p:sp>
    </p:spTree>
    <p:extLst>
      <p:ext uri="{BB962C8B-B14F-4D97-AF65-F5344CB8AC3E}">
        <p14:creationId xmlns:p14="http://schemas.microsoft.com/office/powerpoint/2010/main" val="10195185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85EDA66-590F-488D-8A7A-5B3CA8EDD052}" type="slidenum">
              <a:rPr kumimoji="1" lang="ja-JP" altLang="en-US" smtClean="0"/>
              <a:pPr/>
              <a:t>24</a:t>
            </a:fld>
            <a:endParaRPr kumimoji="1" lang="ja-JP" altLang="en-US" dirty="0"/>
          </a:p>
        </p:txBody>
      </p:sp>
    </p:spTree>
    <p:extLst>
      <p:ext uri="{BB962C8B-B14F-4D97-AF65-F5344CB8AC3E}">
        <p14:creationId xmlns:p14="http://schemas.microsoft.com/office/powerpoint/2010/main" val="41701102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kern="1200" dirty="0">
                <a:solidFill>
                  <a:schemeClr val="tx1"/>
                </a:solidFill>
                <a:effectLst/>
                <a:latin typeface="+mn-lt"/>
                <a:ea typeface="+mn-ea"/>
                <a:cs typeface="+mn-cs"/>
              </a:rPr>
              <a:t>ただし、</a:t>
            </a:r>
            <a:r>
              <a:rPr kumimoji="1" lang="ja-JP" altLang="ja-JP" sz="1200" kern="1200" dirty="0">
                <a:solidFill>
                  <a:schemeClr val="tx1"/>
                </a:solidFill>
                <a:effectLst/>
                <a:latin typeface="+mn-lt"/>
                <a:ea typeface="+mn-ea"/>
                <a:cs typeface="+mn-cs"/>
              </a:rPr>
              <a:t>連携施設が複数のプログラムに参加する際、専攻医の定員を決める因子</a:t>
            </a:r>
            <a:r>
              <a:rPr kumimoji="1" lang="ja-JP" altLang="en-US" sz="1200" kern="1200" dirty="0">
                <a:solidFill>
                  <a:schemeClr val="tx1"/>
                </a:solidFill>
                <a:effectLst/>
                <a:latin typeface="+mn-lt"/>
                <a:ea typeface="+mn-ea"/>
                <a:cs typeface="+mn-cs"/>
              </a:rPr>
              <a:t>となる</a:t>
            </a:r>
            <a:r>
              <a:rPr kumimoji="1" lang="ja-JP" altLang="ja-JP" sz="1200" kern="1200" dirty="0">
                <a:solidFill>
                  <a:schemeClr val="tx1"/>
                </a:solidFill>
                <a:effectLst/>
                <a:latin typeface="+mn-lt"/>
                <a:ea typeface="+mn-ea"/>
                <a:cs typeface="+mn-cs"/>
              </a:rPr>
              <a:t>「</a:t>
            </a:r>
            <a:r>
              <a:rPr kumimoji="1" lang="en-US" altLang="ja-JP" sz="1200" kern="1200" dirty="0">
                <a:solidFill>
                  <a:schemeClr val="tx1"/>
                </a:solidFill>
                <a:effectLst/>
                <a:latin typeface="+mn-lt"/>
                <a:ea typeface="+mn-ea"/>
                <a:cs typeface="+mn-cs"/>
              </a:rPr>
              <a:t>NCD</a:t>
            </a:r>
            <a:r>
              <a:rPr kumimoji="1" lang="ja-JP" altLang="ja-JP" sz="1200" kern="1200" dirty="0" err="1">
                <a:solidFill>
                  <a:schemeClr val="tx1"/>
                </a:solidFill>
                <a:effectLst/>
                <a:latin typeface="+mn-lt"/>
                <a:ea typeface="+mn-ea"/>
                <a:cs typeface="+mn-cs"/>
              </a:rPr>
              <a:t>に登</a:t>
            </a:r>
            <a:r>
              <a:rPr kumimoji="1" lang="ja-JP" altLang="ja-JP" sz="1200" kern="1200" dirty="0">
                <a:solidFill>
                  <a:schemeClr val="tx1"/>
                </a:solidFill>
                <a:effectLst/>
                <a:latin typeface="+mn-lt"/>
                <a:ea typeface="+mn-ea"/>
                <a:cs typeface="+mn-cs"/>
              </a:rPr>
              <a:t>録された手術数」</a:t>
            </a:r>
            <a:r>
              <a:rPr kumimoji="1" lang="ja-JP" altLang="en-US" sz="1200" kern="1200" dirty="0">
                <a:solidFill>
                  <a:schemeClr val="tx1"/>
                </a:solidFill>
                <a:effectLst/>
                <a:latin typeface="+mn-lt"/>
                <a:ea typeface="+mn-ea"/>
                <a:cs typeface="+mn-cs"/>
              </a:rPr>
              <a:t>と</a:t>
            </a:r>
            <a:r>
              <a:rPr kumimoji="1" lang="ja-JP" altLang="ja-JP" sz="1200" kern="1200" dirty="0">
                <a:solidFill>
                  <a:schemeClr val="tx1"/>
                </a:solidFill>
                <a:effectLst/>
                <a:latin typeface="+mn-lt"/>
                <a:ea typeface="+mn-ea"/>
                <a:cs typeface="+mn-cs"/>
              </a:rPr>
              <a:t>「専門研修指導医数」</a:t>
            </a:r>
            <a:r>
              <a:rPr kumimoji="1" lang="ja-JP" altLang="en-US" sz="1200" kern="1200" dirty="0">
                <a:solidFill>
                  <a:schemeClr val="tx1"/>
                </a:solidFill>
                <a:effectLst/>
                <a:latin typeface="+mn-lt"/>
                <a:ea typeface="+mn-ea"/>
                <a:cs typeface="+mn-cs"/>
              </a:rPr>
              <a:t>を</a:t>
            </a:r>
            <a:r>
              <a:rPr kumimoji="1" lang="ja-JP" altLang="ja-JP" sz="1200" kern="1200" dirty="0">
                <a:solidFill>
                  <a:schemeClr val="tx1"/>
                </a:solidFill>
                <a:effectLst/>
                <a:latin typeface="+mn-lt"/>
                <a:ea typeface="+mn-ea"/>
                <a:cs typeface="+mn-cs"/>
              </a:rPr>
              <a:t>それぞれのプログラムに按分しなければなりません。按分の比率はそれぞれの基幹施設の統括責任者と連携施設担当者で協議して決めていただきます。</a:t>
            </a:r>
          </a:p>
          <a:p>
            <a:r>
              <a:rPr kumimoji="1" lang="en-US" altLang="ja-JP" sz="1200" kern="1200" dirty="0">
                <a:solidFill>
                  <a:schemeClr val="tx1"/>
                </a:solidFill>
                <a:effectLst/>
                <a:latin typeface="+mn-lt"/>
                <a:ea typeface="+mn-ea"/>
                <a:cs typeface="+mn-cs"/>
              </a:rPr>
              <a:t> </a:t>
            </a:r>
            <a:endParaRPr kumimoji="1" lang="ja-JP" altLang="ja-JP" sz="1200" kern="1200" dirty="0">
              <a:solidFill>
                <a:schemeClr val="tx1"/>
              </a:solidFill>
              <a:effectLst/>
              <a:latin typeface="+mn-lt"/>
              <a:ea typeface="+mn-ea"/>
              <a:cs typeface="+mn-cs"/>
            </a:endParaRPr>
          </a:p>
          <a:p>
            <a:r>
              <a:rPr kumimoji="1" lang="ja-JP" altLang="en-US" sz="1200" kern="1200" dirty="0">
                <a:solidFill>
                  <a:schemeClr val="tx1"/>
                </a:solidFill>
                <a:effectLst/>
                <a:latin typeface="+mn-lt"/>
                <a:ea typeface="+mn-ea"/>
                <a:cs typeface="+mn-cs"/>
              </a:rPr>
              <a:t>具体的には、</a:t>
            </a:r>
            <a:r>
              <a:rPr kumimoji="1" lang="ja-JP" altLang="ja-JP" sz="1200" kern="1200" dirty="0">
                <a:solidFill>
                  <a:schemeClr val="tx1"/>
                </a:solidFill>
                <a:effectLst/>
                <a:latin typeface="+mn-lt"/>
                <a:ea typeface="+mn-ea"/>
                <a:cs typeface="+mn-cs"/>
              </a:rPr>
              <a:t>「</a:t>
            </a:r>
            <a:r>
              <a:rPr kumimoji="1" lang="en-US" altLang="ja-JP" sz="1200" kern="1200" dirty="0">
                <a:solidFill>
                  <a:schemeClr val="tx1"/>
                </a:solidFill>
                <a:effectLst/>
                <a:latin typeface="+mn-lt"/>
                <a:ea typeface="+mn-ea"/>
                <a:cs typeface="+mn-cs"/>
              </a:rPr>
              <a:t>NCD</a:t>
            </a:r>
            <a:r>
              <a:rPr kumimoji="1" lang="ja-JP" altLang="ja-JP" sz="1200" kern="1200" dirty="0" err="1">
                <a:solidFill>
                  <a:schemeClr val="tx1"/>
                </a:solidFill>
                <a:effectLst/>
                <a:latin typeface="+mn-lt"/>
                <a:ea typeface="+mn-ea"/>
                <a:cs typeface="+mn-cs"/>
              </a:rPr>
              <a:t>に登</a:t>
            </a:r>
            <a:r>
              <a:rPr kumimoji="1" lang="ja-JP" altLang="ja-JP" sz="1200" kern="1200" dirty="0">
                <a:solidFill>
                  <a:schemeClr val="tx1"/>
                </a:solidFill>
                <a:effectLst/>
                <a:latin typeface="+mn-lt"/>
                <a:ea typeface="+mn-ea"/>
                <a:cs typeface="+mn-cs"/>
              </a:rPr>
              <a:t>録された手術数」</a:t>
            </a:r>
            <a:r>
              <a:rPr kumimoji="1" lang="ja-JP" altLang="en-US" sz="1200" kern="1200" dirty="0">
                <a:solidFill>
                  <a:schemeClr val="tx1"/>
                </a:solidFill>
                <a:effectLst/>
                <a:latin typeface="+mn-lt"/>
                <a:ea typeface="+mn-ea"/>
                <a:cs typeface="+mn-cs"/>
              </a:rPr>
              <a:t>に関しては</a:t>
            </a:r>
            <a:r>
              <a:rPr kumimoji="1" lang="ja-JP" altLang="ja-JP" sz="1200" kern="1200" dirty="0">
                <a:solidFill>
                  <a:schemeClr val="tx1"/>
                </a:solidFill>
                <a:effectLst/>
                <a:latin typeface="+mn-lt"/>
                <a:ea typeface="+mn-ea"/>
                <a:cs typeface="+mn-cs"/>
              </a:rPr>
              <a:t>「外科別紙</a:t>
            </a:r>
            <a:r>
              <a:rPr kumimoji="1" lang="ja-JP" altLang="en-US" sz="1200" kern="1200" dirty="0">
                <a:solidFill>
                  <a:schemeClr val="tx1"/>
                </a:solidFill>
                <a:effectLst/>
                <a:latin typeface="+mn-lt"/>
                <a:ea typeface="+mn-ea"/>
                <a:cs typeface="+mn-cs"/>
              </a:rPr>
              <a:t>２</a:t>
            </a:r>
            <a:r>
              <a:rPr kumimoji="1" lang="ja-JP" altLang="ja-JP" sz="1200" kern="1200" dirty="0">
                <a:solidFill>
                  <a:schemeClr val="tx1"/>
                </a:solidFill>
                <a:effectLst/>
                <a:latin typeface="+mn-lt"/>
                <a:ea typeface="+mn-ea"/>
                <a:cs typeface="+mn-cs"/>
              </a:rPr>
              <a:t>．</a:t>
            </a:r>
            <a:r>
              <a:rPr kumimoji="1" lang="ja-JP" altLang="en-US" sz="1200" kern="1200" dirty="0">
                <a:solidFill>
                  <a:schemeClr val="tx1"/>
                </a:solidFill>
                <a:effectLst/>
                <a:latin typeface="+mn-lt"/>
                <a:ea typeface="+mn-ea"/>
                <a:cs typeface="+mn-cs"/>
              </a:rPr>
              <a:t>５</a:t>
            </a:r>
            <a:r>
              <a:rPr kumimoji="1" lang="ja-JP" altLang="ja-JP" sz="1200" kern="1200" dirty="0">
                <a:solidFill>
                  <a:schemeClr val="tx1"/>
                </a:solidFill>
                <a:effectLst/>
                <a:latin typeface="+mn-lt"/>
                <a:ea typeface="+mn-ea"/>
                <a:cs typeface="+mn-cs"/>
              </a:rPr>
              <a:t>．</a:t>
            </a:r>
            <a:r>
              <a:rPr kumimoji="1" lang="ja-JP" altLang="en-US" sz="1200" kern="1200" dirty="0">
                <a:solidFill>
                  <a:schemeClr val="tx1"/>
                </a:solidFill>
                <a:effectLst/>
                <a:latin typeface="+mn-lt"/>
                <a:ea typeface="+mn-ea"/>
                <a:cs typeface="+mn-cs"/>
              </a:rPr>
              <a:t>７</a:t>
            </a:r>
            <a:r>
              <a:rPr kumimoji="1" lang="ja-JP" altLang="ja-JP" sz="1200" kern="1200" dirty="0">
                <a:solidFill>
                  <a:schemeClr val="tx1"/>
                </a:solidFill>
                <a:effectLst/>
                <a:latin typeface="+mn-lt"/>
                <a:ea typeface="+mn-ea"/>
                <a:cs typeface="+mn-cs"/>
              </a:rPr>
              <a:t>」にはそれぞれ基幹施設（</a:t>
            </a:r>
            <a:r>
              <a:rPr kumimoji="1" lang="ja-JP" altLang="en-US" sz="1200" kern="1200" dirty="0">
                <a:solidFill>
                  <a:schemeClr val="tx1"/>
                </a:solidFill>
                <a:effectLst/>
                <a:latin typeface="+mn-lt"/>
                <a:ea typeface="+mn-ea"/>
                <a:cs typeface="+mn-cs"/>
              </a:rPr>
              <a:t>２</a:t>
            </a:r>
            <a:r>
              <a:rPr kumimoji="1" lang="ja-JP" altLang="ja-JP" sz="1200" kern="1200" dirty="0">
                <a:solidFill>
                  <a:schemeClr val="tx1"/>
                </a:solidFill>
                <a:effectLst/>
                <a:latin typeface="+mn-lt"/>
                <a:ea typeface="+mn-ea"/>
                <a:cs typeface="+mn-cs"/>
              </a:rPr>
              <a:t>）、連携施設（</a:t>
            </a:r>
            <a:r>
              <a:rPr kumimoji="1" lang="ja-JP" altLang="en-US" sz="1200" kern="1200" dirty="0">
                <a:solidFill>
                  <a:schemeClr val="tx1"/>
                </a:solidFill>
                <a:effectLst/>
                <a:latin typeface="+mn-lt"/>
                <a:ea typeface="+mn-ea"/>
                <a:cs typeface="+mn-cs"/>
              </a:rPr>
              <a:t>７</a:t>
            </a:r>
            <a:r>
              <a:rPr kumimoji="1" lang="ja-JP" altLang="ja-JP" sz="1200" kern="1200" dirty="0">
                <a:solidFill>
                  <a:schemeClr val="tx1"/>
                </a:solidFill>
                <a:effectLst/>
                <a:latin typeface="+mn-lt"/>
                <a:ea typeface="+mn-ea"/>
                <a:cs typeface="+mn-cs"/>
              </a:rPr>
              <a:t>）、施設群（</a:t>
            </a:r>
            <a:r>
              <a:rPr kumimoji="1" lang="ja-JP" altLang="en-US" sz="1200" kern="1200" dirty="0">
                <a:solidFill>
                  <a:schemeClr val="tx1"/>
                </a:solidFill>
                <a:effectLst/>
                <a:latin typeface="+mn-lt"/>
                <a:ea typeface="+mn-ea"/>
                <a:cs typeface="+mn-cs"/>
              </a:rPr>
              <a:t>５</a:t>
            </a:r>
            <a:r>
              <a:rPr kumimoji="1" lang="ja-JP" altLang="ja-JP" sz="1200" kern="1200" dirty="0">
                <a:solidFill>
                  <a:schemeClr val="tx1"/>
                </a:solidFill>
                <a:effectLst/>
                <a:latin typeface="+mn-lt"/>
                <a:ea typeface="+mn-ea"/>
                <a:cs typeface="+mn-cs"/>
              </a:rPr>
              <a:t>）の全</a:t>
            </a:r>
            <a:r>
              <a:rPr kumimoji="1" lang="en-US" altLang="ja-JP" sz="1200" kern="1200" dirty="0">
                <a:solidFill>
                  <a:schemeClr val="tx1"/>
                </a:solidFill>
                <a:effectLst/>
                <a:latin typeface="+mn-lt"/>
                <a:ea typeface="+mn-ea"/>
                <a:cs typeface="+mn-cs"/>
              </a:rPr>
              <a:t>NCD</a:t>
            </a:r>
            <a:r>
              <a:rPr kumimoji="1" lang="ja-JP" altLang="ja-JP" sz="1200" kern="1200" dirty="0">
                <a:solidFill>
                  <a:schemeClr val="tx1"/>
                </a:solidFill>
                <a:effectLst/>
                <a:latin typeface="+mn-lt"/>
                <a:ea typeface="+mn-ea"/>
                <a:cs typeface="+mn-cs"/>
              </a:rPr>
              <a:t>登録数</a:t>
            </a:r>
            <a:r>
              <a:rPr kumimoji="1" lang="ja-JP" altLang="en-US" sz="1200" kern="1200" dirty="0">
                <a:solidFill>
                  <a:schemeClr val="tx1"/>
                </a:solidFill>
                <a:effectLst/>
                <a:latin typeface="+mn-lt"/>
                <a:ea typeface="+mn-ea"/>
                <a:cs typeface="+mn-cs"/>
              </a:rPr>
              <a:t>を</a:t>
            </a:r>
            <a:r>
              <a:rPr kumimoji="1" lang="ja-JP" altLang="ja-JP" sz="1200" kern="1200" dirty="0">
                <a:solidFill>
                  <a:schemeClr val="tx1"/>
                </a:solidFill>
                <a:effectLst/>
                <a:latin typeface="+mn-lt"/>
                <a:ea typeface="+mn-ea"/>
                <a:cs typeface="+mn-cs"/>
              </a:rPr>
              <a:t>記入していただき、（　）内には当該プログラムに参加する（按分された）</a:t>
            </a:r>
            <a:r>
              <a:rPr kumimoji="1" lang="en-US" altLang="ja-JP" sz="1200" kern="1200" dirty="0">
                <a:solidFill>
                  <a:schemeClr val="tx1"/>
                </a:solidFill>
                <a:effectLst/>
                <a:latin typeface="+mn-lt"/>
                <a:ea typeface="+mn-ea"/>
                <a:cs typeface="+mn-cs"/>
              </a:rPr>
              <a:t>NCD</a:t>
            </a:r>
            <a:r>
              <a:rPr kumimoji="1" lang="ja-JP" altLang="ja-JP" sz="1200" kern="1200" dirty="0">
                <a:solidFill>
                  <a:schemeClr val="tx1"/>
                </a:solidFill>
                <a:effectLst/>
                <a:latin typeface="+mn-lt"/>
                <a:ea typeface="+mn-ea"/>
                <a:cs typeface="+mn-cs"/>
              </a:rPr>
              <a:t>登録数を記入していただきます。</a:t>
            </a:r>
          </a:p>
          <a:p>
            <a:endParaRPr kumimoji="1" lang="en-US" altLang="ja-JP" dirty="0"/>
          </a:p>
        </p:txBody>
      </p:sp>
      <p:sp>
        <p:nvSpPr>
          <p:cNvPr id="4" name="スライド番号プレースホルダー 3"/>
          <p:cNvSpPr>
            <a:spLocks noGrp="1"/>
          </p:cNvSpPr>
          <p:nvPr>
            <p:ph type="sldNum" sz="quarter" idx="10"/>
          </p:nvPr>
        </p:nvSpPr>
        <p:spPr/>
        <p:txBody>
          <a:bodyPr/>
          <a:lstStyle/>
          <a:p>
            <a:fld id="{885EDA66-590F-488D-8A7A-5B3CA8EDD052}" type="slidenum">
              <a:rPr kumimoji="1" lang="ja-JP" altLang="en-US" smtClean="0"/>
              <a:pPr/>
              <a:t>6</a:t>
            </a:fld>
            <a:endParaRPr kumimoji="1" lang="ja-JP" altLang="en-US" dirty="0"/>
          </a:p>
        </p:txBody>
      </p:sp>
    </p:spTree>
    <p:extLst>
      <p:ext uri="{BB962C8B-B14F-4D97-AF65-F5344CB8AC3E}">
        <p14:creationId xmlns:p14="http://schemas.microsoft.com/office/powerpoint/2010/main" val="36577185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a:solidFill>
                  <a:schemeClr val="tx1"/>
                </a:solidFill>
                <a:effectLst/>
                <a:latin typeface="+mn-lt"/>
                <a:ea typeface="+mn-ea"/>
                <a:cs typeface="+mn-cs"/>
              </a:rPr>
              <a:t>「専門研修指導医数」</a:t>
            </a:r>
            <a:r>
              <a:rPr kumimoji="1" lang="ja-JP" altLang="en-US" sz="1200" kern="1200" dirty="0">
                <a:solidFill>
                  <a:schemeClr val="tx1"/>
                </a:solidFill>
                <a:effectLst/>
                <a:latin typeface="+mn-lt"/>
                <a:ea typeface="+mn-ea"/>
                <a:cs typeface="+mn-cs"/>
              </a:rPr>
              <a:t>に関しては</a:t>
            </a:r>
            <a:r>
              <a:rPr kumimoji="1" lang="ja-JP" altLang="ja-JP" sz="1200" kern="1200" dirty="0">
                <a:solidFill>
                  <a:schemeClr val="tx1"/>
                </a:solidFill>
                <a:effectLst/>
                <a:latin typeface="+mn-lt"/>
                <a:ea typeface="+mn-ea"/>
                <a:cs typeface="+mn-cs"/>
              </a:rPr>
              <a:t>、外科領域専門研修プログラム申請書「別紙２」の「専門研修指導医数」欄に、当該施設の総指導医数のうち、この申請プログラムに割り当てる指導医数を記入していただき、他のプログラムと重複して計数することはできません。</a:t>
            </a:r>
          </a:p>
          <a:p>
            <a:r>
              <a:rPr kumimoji="1" lang="ja-JP" altLang="ja-JP" sz="1200" kern="1200" dirty="0">
                <a:solidFill>
                  <a:schemeClr val="tx1"/>
                </a:solidFill>
                <a:effectLst/>
                <a:latin typeface="+mn-lt"/>
                <a:ea typeface="+mn-ea"/>
                <a:cs typeface="+mn-cs"/>
              </a:rPr>
              <a:t>また「外科別紙１．４．６」にはそれぞれ基幹施設（１）、連携施設（６）、施設群（４）の全専門研修指導医数を記入していただき、（　）内には当該プログラムに参加する（按分された）専門研修指導医数を記入していただきます。</a:t>
            </a:r>
          </a:p>
          <a:p>
            <a:endParaRPr kumimoji="1" lang="en-US" altLang="ja-JP" dirty="0"/>
          </a:p>
          <a:p>
            <a:endParaRPr kumimoji="1" lang="ja-JP" altLang="en-US" dirty="0"/>
          </a:p>
        </p:txBody>
      </p:sp>
      <p:sp>
        <p:nvSpPr>
          <p:cNvPr id="4" name="スライド番号プレースホルダー 3"/>
          <p:cNvSpPr>
            <a:spLocks noGrp="1"/>
          </p:cNvSpPr>
          <p:nvPr>
            <p:ph type="sldNum" sz="quarter" idx="10"/>
          </p:nvPr>
        </p:nvSpPr>
        <p:spPr/>
        <p:txBody>
          <a:bodyPr/>
          <a:lstStyle/>
          <a:p>
            <a:fld id="{885EDA66-590F-488D-8A7A-5B3CA8EDD052}" type="slidenum">
              <a:rPr kumimoji="1" lang="ja-JP" altLang="en-US" smtClean="0"/>
              <a:pPr/>
              <a:t>7</a:t>
            </a:fld>
            <a:endParaRPr kumimoji="1" lang="ja-JP" altLang="en-US" dirty="0"/>
          </a:p>
        </p:txBody>
      </p:sp>
    </p:spTree>
    <p:extLst>
      <p:ext uri="{BB962C8B-B14F-4D97-AF65-F5344CB8AC3E}">
        <p14:creationId xmlns:p14="http://schemas.microsoft.com/office/powerpoint/2010/main" val="6426322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基幹施設Ａの連携施設Ｃは、基幹施設として連携施設Ｃとの施設群を形成することが可能です。</a:t>
            </a:r>
            <a:endParaRPr kumimoji="1" lang="en-US" altLang="ja-JP" dirty="0"/>
          </a:p>
          <a:p>
            <a:endParaRPr kumimoji="1" lang="en-US" altLang="ja-JP" dirty="0"/>
          </a:p>
          <a:p>
            <a:r>
              <a:rPr kumimoji="1" lang="ja-JP" altLang="en-US" dirty="0"/>
              <a:t>ただし、施設Ｃは基幹施設Ａの連携施設として受け入れた専攻医を連携施設Ｈで研修を行うことはできません。その際、連携施設Ｈも基幹施設Ａの連携施設として登録されれば研修は可能です。</a:t>
            </a:r>
          </a:p>
        </p:txBody>
      </p:sp>
      <p:sp>
        <p:nvSpPr>
          <p:cNvPr id="4" name="スライド番号プレースホルダー 3"/>
          <p:cNvSpPr>
            <a:spLocks noGrp="1"/>
          </p:cNvSpPr>
          <p:nvPr>
            <p:ph type="sldNum" sz="quarter" idx="10"/>
          </p:nvPr>
        </p:nvSpPr>
        <p:spPr/>
        <p:txBody>
          <a:bodyPr/>
          <a:lstStyle/>
          <a:p>
            <a:fld id="{885EDA66-590F-488D-8A7A-5B3CA8EDD052}" type="slidenum">
              <a:rPr kumimoji="1" lang="ja-JP" altLang="en-US" smtClean="0"/>
              <a:pPr/>
              <a:t>9</a:t>
            </a:fld>
            <a:endParaRPr kumimoji="1" lang="ja-JP" altLang="en-US" dirty="0"/>
          </a:p>
        </p:txBody>
      </p:sp>
    </p:spTree>
    <p:extLst>
      <p:ext uri="{BB962C8B-B14F-4D97-AF65-F5344CB8AC3E}">
        <p14:creationId xmlns:p14="http://schemas.microsoft.com/office/powerpoint/2010/main" val="15328512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基幹施設の条件は</a:t>
            </a:r>
            <a:endParaRPr kumimoji="1" lang="en-US" altLang="ja-JP" dirty="0"/>
          </a:p>
          <a:p>
            <a:r>
              <a:rPr kumimoji="1" lang="ja-JP" altLang="en-US" dirty="0"/>
              <a:t>１．</a:t>
            </a:r>
            <a:r>
              <a:rPr lang="ja-JP" altLang="ja-JP" sz="1200" dirty="0">
                <a:solidFill>
                  <a:srgbClr val="FF0000"/>
                </a:solidFill>
                <a:latin typeface="+mn-ea"/>
              </a:rPr>
              <a:t>研修プログラム管理委員会</a:t>
            </a:r>
            <a:r>
              <a:rPr lang="ja-JP" altLang="ja-JP" sz="1200" dirty="0">
                <a:latin typeface="+mn-ea"/>
              </a:rPr>
              <a:t>を設立し，</a:t>
            </a:r>
            <a:r>
              <a:rPr lang="ja-JP" altLang="ja-JP" sz="1200" dirty="0">
                <a:solidFill>
                  <a:srgbClr val="FF0000"/>
                </a:solidFill>
                <a:latin typeface="+mn-ea"/>
              </a:rPr>
              <a:t>専門研修プログラム統括責任者</a:t>
            </a:r>
            <a:r>
              <a:rPr lang="ja-JP" altLang="ja-JP" sz="1200" dirty="0">
                <a:latin typeface="+mn-ea"/>
              </a:rPr>
              <a:t>をおいている</a:t>
            </a:r>
            <a:endParaRPr lang="en-US" altLang="ja-JP" sz="1200" dirty="0">
              <a:latin typeface="+mn-ea"/>
            </a:endParaRPr>
          </a:p>
          <a:p>
            <a:r>
              <a:rPr kumimoji="1" lang="ja-JP" altLang="en-US" sz="1200" dirty="0">
                <a:latin typeface="+mn-ea"/>
              </a:rPr>
              <a:t>２．</a:t>
            </a:r>
            <a:r>
              <a:rPr lang="ja-JP" altLang="ja-JP" sz="1200" dirty="0">
                <a:latin typeface="+mn-ea"/>
              </a:rPr>
              <a:t>日本外科学会指導医，外科専門医が合計</a:t>
            </a:r>
            <a:r>
              <a:rPr lang="en-US" altLang="ja-JP" sz="1200" dirty="0">
                <a:latin typeface="+mn-ea"/>
              </a:rPr>
              <a:t>3</a:t>
            </a:r>
            <a:r>
              <a:rPr lang="ja-JP" altLang="ja-JP" sz="1200" dirty="0">
                <a:latin typeface="+mn-ea"/>
              </a:rPr>
              <a:t>人以上常勤し</a:t>
            </a:r>
            <a:r>
              <a:rPr lang="ja-JP" altLang="ja-JP" sz="1200" dirty="0">
                <a:solidFill>
                  <a:srgbClr val="FF0000"/>
                </a:solidFill>
                <a:latin typeface="+mn-ea"/>
              </a:rPr>
              <a:t>，うち</a:t>
            </a:r>
            <a:r>
              <a:rPr lang="en-US" altLang="ja-JP" sz="1200" dirty="0">
                <a:solidFill>
                  <a:srgbClr val="FF0000"/>
                </a:solidFill>
                <a:latin typeface="+mn-ea"/>
              </a:rPr>
              <a:t>2</a:t>
            </a:r>
            <a:r>
              <a:rPr lang="ja-JP" altLang="ja-JP" sz="1200" dirty="0">
                <a:solidFill>
                  <a:srgbClr val="FF0000"/>
                </a:solidFill>
                <a:latin typeface="+mn-ea"/>
              </a:rPr>
              <a:t>名はプログラム統括責任者</a:t>
            </a:r>
            <a:r>
              <a:rPr lang="en-US" altLang="ja-JP" sz="1200" dirty="0">
                <a:solidFill>
                  <a:srgbClr val="FF0000"/>
                </a:solidFill>
                <a:latin typeface="+mn-ea"/>
              </a:rPr>
              <a:t>*</a:t>
            </a:r>
            <a:r>
              <a:rPr lang="ja-JP" altLang="ja-JP" sz="1200" dirty="0">
                <a:solidFill>
                  <a:srgbClr val="FF0000"/>
                </a:solidFill>
                <a:latin typeface="+mn-ea"/>
              </a:rPr>
              <a:t>の基準を満たしている</a:t>
            </a:r>
            <a:endParaRPr lang="en-US" altLang="ja-JP" sz="1200" dirty="0">
              <a:solidFill>
                <a:srgbClr val="FF0000"/>
              </a:solidFill>
              <a:latin typeface="+mn-ea"/>
            </a:endParaRPr>
          </a:p>
          <a:p>
            <a:r>
              <a:rPr kumimoji="1" lang="ja-JP" altLang="en-US" sz="1200" dirty="0">
                <a:solidFill>
                  <a:srgbClr val="FF0000"/>
                </a:solidFill>
                <a:latin typeface="+mn-ea"/>
              </a:rPr>
              <a:t>３．</a:t>
            </a:r>
            <a:r>
              <a:rPr lang="ja-JP" altLang="ja-JP" sz="1200" dirty="0">
                <a:solidFill>
                  <a:srgbClr val="FF0000"/>
                </a:solidFill>
                <a:latin typeface="+mn-ea"/>
              </a:rPr>
              <a:t>年間</a:t>
            </a:r>
            <a:r>
              <a:rPr lang="en-US" altLang="ja-JP" sz="1200" dirty="0">
                <a:solidFill>
                  <a:srgbClr val="FF0000"/>
                </a:solidFill>
                <a:latin typeface="+mn-ea"/>
              </a:rPr>
              <a:t>500</a:t>
            </a:r>
            <a:r>
              <a:rPr lang="ja-JP" altLang="ja-JP" sz="1200" dirty="0">
                <a:solidFill>
                  <a:srgbClr val="FF0000"/>
                </a:solidFill>
                <a:latin typeface="+mn-ea"/>
              </a:rPr>
              <a:t>例以上の</a:t>
            </a:r>
            <a:r>
              <a:rPr lang="en-US" altLang="ja-JP" sz="1200" dirty="0">
                <a:solidFill>
                  <a:srgbClr val="FF0000"/>
                </a:solidFill>
                <a:latin typeface="+mn-ea"/>
              </a:rPr>
              <a:t>NCD</a:t>
            </a:r>
            <a:r>
              <a:rPr lang="ja-JP" altLang="ja-JP" sz="1200" dirty="0">
                <a:solidFill>
                  <a:srgbClr val="FF0000"/>
                </a:solidFill>
                <a:latin typeface="+mn-ea"/>
              </a:rPr>
              <a:t>登録外科手術症例数</a:t>
            </a:r>
            <a:r>
              <a:rPr lang="ja-JP" altLang="ja-JP" sz="1200" dirty="0">
                <a:latin typeface="+mn-ea"/>
              </a:rPr>
              <a:t>を有している</a:t>
            </a:r>
            <a:endParaRPr lang="en-US" altLang="ja-JP" sz="1200" dirty="0">
              <a:latin typeface="+mn-ea"/>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a:t>４．</a:t>
            </a:r>
            <a:r>
              <a:rPr lang="ja-JP" altLang="ja-JP" sz="1200" b="1" dirty="0">
                <a:solidFill>
                  <a:srgbClr val="FF0000"/>
                </a:solidFill>
                <a:latin typeface="+mn-ea"/>
              </a:rPr>
              <a:t>現行の日本外科学会の指定施設であり，</a:t>
            </a:r>
            <a:r>
              <a:rPr lang="en-US" altLang="ja-JP" sz="1200" b="1" dirty="0">
                <a:solidFill>
                  <a:srgbClr val="FF0000"/>
                </a:solidFill>
                <a:latin typeface="+mn-ea"/>
              </a:rPr>
              <a:t>3</a:t>
            </a:r>
            <a:r>
              <a:rPr lang="ja-JP" altLang="ja-JP" sz="1200" b="1" dirty="0">
                <a:solidFill>
                  <a:srgbClr val="FF0000"/>
                </a:solidFill>
                <a:latin typeface="+mn-ea"/>
              </a:rPr>
              <a:t>領域以上のサブスペシャルティ領域学会の修練施設である．</a:t>
            </a:r>
          </a:p>
          <a:p>
            <a:endParaRPr kumimoji="1" lang="ja-JP" altLang="en-US" dirty="0"/>
          </a:p>
        </p:txBody>
      </p:sp>
      <p:sp>
        <p:nvSpPr>
          <p:cNvPr id="4" name="スライド番号プレースホルダー 3"/>
          <p:cNvSpPr>
            <a:spLocks noGrp="1"/>
          </p:cNvSpPr>
          <p:nvPr>
            <p:ph type="sldNum" sz="quarter" idx="10"/>
          </p:nvPr>
        </p:nvSpPr>
        <p:spPr/>
        <p:txBody>
          <a:bodyPr/>
          <a:lstStyle/>
          <a:p>
            <a:fld id="{885EDA66-590F-488D-8A7A-5B3CA8EDD052}" type="slidenum">
              <a:rPr kumimoji="1" lang="ja-JP" altLang="en-US" smtClean="0"/>
              <a:pPr/>
              <a:t>10</a:t>
            </a:fld>
            <a:endParaRPr kumimoji="1" lang="ja-JP" altLang="en-US" dirty="0"/>
          </a:p>
        </p:txBody>
      </p:sp>
    </p:spTree>
    <p:extLst>
      <p:ext uri="{BB962C8B-B14F-4D97-AF65-F5344CB8AC3E}">
        <p14:creationId xmlns:p14="http://schemas.microsoft.com/office/powerpoint/2010/main" val="19379229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85EDA66-590F-488D-8A7A-5B3CA8EDD052}" type="slidenum">
              <a:rPr kumimoji="1" lang="ja-JP" altLang="en-US" smtClean="0"/>
              <a:pPr/>
              <a:t>12</a:t>
            </a:fld>
            <a:endParaRPr kumimoji="1" lang="ja-JP" altLang="en-US" dirty="0"/>
          </a:p>
        </p:txBody>
      </p:sp>
    </p:spTree>
    <p:extLst>
      <p:ext uri="{BB962C8B-B14F-4D97-AF65-F5344CB8AC3E}">
        <p14:creationId xmlns:p14="http://schemas.microsoft.com/office/powerpoint/2010/main" val="16019594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rtl="0" fontAlgn="t"/>
            <a:r>
              <a:rPr kumimoji="1" lang="ja-JP" altLang="en-US" sz="1200" kern="1200" dirty="0">
                <a:solidFill>
                  <a:schemeClr val="tx1"/>
                </a:solidFill>
                <a:effectLst/>
                <a:latin typeface="+mn-lt"/>
                <a:ea typeface="+mn-ea"/>
                <a:cs typeface="+mn-cs"/>
              </a:rPr>
              <a:t>「いずれかの外科関連サブスペシャリティ領域</a:t>
            </a:r>
            <a:r>
              <a:rPr kumimoji="1" lang="en-US" altLang="ja-JP" sz="1200" kern="1200" dirty="0">
                <a:solidFill>
                  <a:schemeClr val="tx1"/>
                </a:solidFill>
                <a:effectLst/>
                <a:latin typeface="+mn-lt"/>
                <a:ea typeface="+mn-ea"/>
                <a:cs typeface="+mn-cs"/>
              </a:rPr>
              <a:t>(</a:t>
            </a:r>
            <a:r>
              <a:rPr kumimoji="1" lang="ja-JP" altLang="en-US" sz="1200" kern="1200" dirty="0">
                <a:solidFill>
                  <a:schemeClr val="tx1"/>
                </a:solidFill>
                <a:effectLst/>
                <a:latin typeface="+mn-lt"/>
                <a:ea typeface="+mn-ea"/>
                <a:cs typeface="+mn-cs"/>
              </a:rPr>
              <a:t>消化器外科、心臓血管外科、呼吸器外科、小児外科）またはそれに準ずる外科関連領域専門医資</a:t>
            </a:r>
            <a:br>
              <a:rPr kumimoji="1" lang="ja-JP" altLang="en-US" sz="1200" kern="1200" dirty="0">
                <a:solidFill>
                  <a:schemeClr val="tx1"/>
                </a:solidFill>
                <a:effectLst/>
                <a:latin typeface="+mn-lt"/>
                <a:ea typeface="+mn-ea"/>
                <a:cs typeface="+mn-cs"/>
              </a:rPr>
            </a:br>
            <a:r>
              <a:rPr kumimoji="1" lang="ja-JP" altLang="en-US" sz="1200" kern="1200" dirty="0">
                <a:solidFill>
                  <a:schemeClr val="tx1"/>
                </a:solidFill>
                <a:effectLst/>
                <a:latin typeface="+mn-lt"/>
                <a:ea typeface="+mn-ea"/>
                <a:cs typeface="+mn-cs"/>
              </a:rPr>
              <a:t>格を一回以上更新したもの」とありますが，</a:t>
            </a:r>
            <a:r>
              <a:rPr kumimoji="1" lang="en-US" altLang="ja-JP" sz="1200" kern="1200" dirty="0">
                <a:solidFill>
                  <a:schemeClr val="tx1"/>
                </a:solidFill>
                <a:effectLst/>
                <a:latin typeface="+mn-lt"/>
                <a:ea typeface="+mn-ea"/>
                <a:cs typeface="+mn-cs"/>
              </a:rPr>
              <a:t>『</a:t>
            </a:r>
            <a:r>
              <a:rPr kumimoji="1" lang="ja-JP" altLang="en-US" sz="1200" kern="1200" dirty="0">
                <a:solidFill>
                  <a:schemeClr val="tx1"/>
                </a:solidFill>
                <a:effectLst/>
                <a:latin typeface="+mn-lt"/>
                <a:ea typeface="+mn-ea"/>
                <a:cs typeface="+mn-cs"/>
              </a:rPr>
              <a:t>準ずる外科関連領域専門医資格</a:t>
            </a:r>
            <a:r>
              <a:rPr kumimoji="1" lang="en-US" altLang="ja-JP" sz="1200" kern="1200" dirty="0">
                <a:solidFill>
                  <a:schemeClr val="tx1"/>
                </a:solidFill>
                <a:effectLst/>
                <a:latin typeface="+mn-lt"/>
                <a:ea typeface="+mn-ea"/>
                <a:cs typeface="+mn-cs"/>
              </a:rPr>
              <a:t>』</a:t>
            </a:r>
            <a:r>
              <a:rPr kumimoji="1" lang="ja-JP" altLang="en-US" sz="1200" kern="1200" dirty="0">
                <a:solidFill>
                  <a:schemeClr val="tx1"/>
                </a:solidFill>
                <a:effectLst/>
                <a:latin typeface="+mn-lt"/>
                <a:ea typeface="+mn-ea"/>
                <a:cs typeface="+mn-cs"/>
              </a:rPr>
              <a:t>は</a:t>
            </a:r>
            <a:r>
              <a:rPr kumimoji="1" lang="ja-JP" altLang="en-US" sz="1200" b="0" kern="1200" dirty="0">
                <a:solidFill>
                  <a:schemeClr val="tx1"/>
                </a:solidFill>
                <a:effectLst/>
                <a:latin typeface="+mn-lt"/>
                <a:ea typeface="+mn-ea"/>
                <a:cs typeface="+mn-cs"/>
              </a:rPr>
              <a:t>現時点で乳腺専門医（</a:t>
            </a:r>
            <a:r>
              <a:rPr lang="zh-CN" altLang="en-US" b="0" dirty="0">
                <a:effectLst/>
              </a:rPr>
              <a:t>内分泌外科専門医</a:t>
            </a:r>
            <a:r>
              <a:rPr kumimoji="1" lang="ja-JP" altLang="en-US" sz="1200" b="0" kern="1200" dirty="0">
                <a:solidFill>
                  <a:schemeClr val="tx1"/>
                </a:solidFill>
                <a:effectLst/>
                <a:latin typeface="+mn-lt"/>
                <a:ea typeface="+mn-ea"/>
                <a:cs typeface="+mn-cs"/>
              </a:rPr>
              <a:t>）を想定しております。</a:t>
            </a:r>
          </a:p>
          <a:p>
            <a:endParaRPr kumimoji="1" lang="en-US" altLang="ja-JP" dirty="0"/>
          </a:p>
          <a:p>
            <a:r>
              <a:rPr kumimoji="1" lang="ja-JP" altLang="en-US" dirty="0"/>
              <a:t>また、副プログラム統括責任者の上限はございません。</a:t>
            </a:r>
          </a:p>
        </p:txBody>
      </p:sp>
      <p:sp>
        <p:nvSpPr>
          <p:cNvPr id="4" name="スライド番号プレースホルダー 3"/>
          <p:cNvSpPr>
            <a:spLocks noGrp="1"/>
          </p:cNvSpPr>
          <p:nvPr>
            <p:ph type="sldNum" sz="quarter" idx="10"/>
          </p:nvPr>
        </p:nvSpPr>
        <p:spPr/>
        <p:txBody>
          <a:bodyPr/>
          <a:lstStyle/>
          <a:p>
            <a:fld id="{885EDA66-590F-488D-8A7A-5B3CA8EDD052}" type="slidenum">
              <a:rPr kumimoji="1" lang="ja-JP" altLang="en-US" smtClean="0"/>
              <a:pPr/>
              <a:t>15</a:t>
            </a:fld>
            <a:endParaRPr kumimoji="1" lang="ja-JP" altLang="en-US" dirty="0"/>
          </a:p>
        </p:txBody>
      </p:sp>
    </p:spTree>
    <p:extLst>
      <p:ext uri="{BB962C8B-B14F-4D97-AF65-F5344CB8AC3E}">
        <p14:creationId xmlns:p14="http://schemas.microsoft.com/office/powerpoint/2010/main" val="34817902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85EDA66-590F-488D-8A7A-5B3CA8EDD052}" type="slidenum">
              <a:rPr kumimoji="1" lang="ja-JP" altLang="en-US" smtClean="0"/>
              <a:pPr/>
              <a:t>16</a:t>
            </a:fld>
            <a:endParaRPr kumimoji="1" lang="ja-JP" altLang="en-US" dirty="0"/>
          </a:p>
        </p:txBody>
      </p:sp>
    </p:spTree>
    <p:extLst>
      <p:ext uri="{BB962C8B-B14F-4D97-AF65-F5344CB8AC3E}">
        <p14:creationId xmlns:p14="http://schemas.microsoft.com/office/powerpoint/2010/main" val="13911759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04779E2-E5CF-4B5A-8877-354FF233B74E}" type="slidenum">
              <a:rPr kumimoji="1" lang="ja-JP" altLang="en-US" smtClean="0"/>
              <a:pPr/>
              <a:t>20</a:t>
            </a:fld>
            <a:endParaRPr kumimoji="1" lang="ja-JP" altLang="en-US"/>
          </a:p>
        </p:txBody>
      </p:sp>
    </p:spTree>
    <p:extLst>
      <p:ext uri="{BB962C8B-B14F-4D97-AF65-F5344CB8AC3E}">
        <p14:creationId xmlns:p14="http://schemas.microsoft.com/office/powerpoint/2010/main" val="7207368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63DB9B8-93DD-4AC1-95F8-BE5C98545F42}" type="datetimeFigureOut">
              <a:rPr kumimoji="1" lang="ja-JP" altLang="en-US" smtClean="0"/>
              <a:pPr/>
              <a:t>2017/4/21</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4CC1BE4C-B3B3-4FF8-B49E-EF1FE92CA1FC}" type="slidenum">
              <a:rPr kumimoji="1" lang="ja-JP" altLang="en-US" smtClean="0"/>
              <a:pPr/>
              <a:t>‹#›</a:t>
            </a:fld>
            <a:endParaRPr kumimoji="1" lang="ja-JP" altLang="en-US" dirty="0"/>
          </a:p>
        </p:txBody>
      </p:sp>
    </p:spTree>
    <p:extLst>
      <p:ext uri="{BB962C8B-B14F-4D97-AF65-F5344CB8AC3E}">
        <p14:creationId xmlns:p14="http://schemas.microsoft.com/office/powerpoint/2010/main" val="7776011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63DB9B8-93DD-4AC1-95F8-BE5C98545F42}" type="datetimeFigureOut">
              <a:rPr kumimoji="1" lang="ja-JP" altLang="en-US" smtClean="0"/>
              <a:pPr/>
              <a:t>2017/4/21</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4CC1BE4C-B3B3-4FF8-B49E-EF1FE92CA1FC}" type="slidenum">
              <a:rPr kumimoji="1" lang="ja-JP" altLang="en-US" smtClean="0"/>
              <a:pPr/>
              <a:t>‹#›</a:t>
            </a:fld>
            <a:endParaRPr kumimoji="1" lang="ja-JP" altLang="en-US" dirty="0"/>
          </a:p>
        </p:txBody>
      </p:sp>
    </p:spTree>
    <p:extLst>
      <p:ext uri="{BB962C8B-B14F-4D97-AF65-F5344CB8AC3E}">
        <p14:creationId xmlns:p14="http://schemas.microsoft.com/office/powerpoint/2010/main" val="24586803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63DB9B8-93DD-4AC1-95F8-BE5C98545F42}" type="datetimeFigureOut">
              <a:rPr kumimoji="1" lang="ja-JP" altLang="en-US" smtClean="0"/>
              <a:pPr/>
              <a:t>2017/4/21</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4CC1BE4C-B3B3-4FF8-B49E-EF1FE92CA1FC}" type="slidenum">
              <a:rPr kumimoji="1" lang="ja-JP" altLang="en-US" smtClean="0"/>
              <a:pPr/>
              <a:t>‹#›</a:t>
            </a:fld>
            <a:endParaRPr kumimoji="1" lang="ja-JP" altLang="en-US" dirty="0"/>
          </a:p>
        </p:txBody>
      </p:sp>
    </p:spTree>
    <p:extLst>
      <p:ext uri="{BB962C8B-B14F-4D97-AF65-F5344CB8AC3E}">
        <p14:creationId xmlns:p14="http://schemas.microsoft.com/office/powerpoint/2010/main" val="38224944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63DB9B8-93DD-4AC1-95F8-BE5C98545F42}" type="datetimeFigureOut">
              <a:rPr kumimoji="1" lang="ja-JP" altLang="en-US" smtClean="0"/>
              <a:pPr/>
              <a:t>2017/4/21</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4CC1BE4C-B3B3-4FF8-B49E-EF1FE92CA1FC}" type="slidenum">
              <a:rPr kumimoji="1" lang="ja-JP" altLang="en-US" smtClean="0"/>
              <a:pPr/>
              <a:t>‹#›</a:t>
            </a:fld>
            <a:endParaRPr kumimoji="1" lang="ja-JP" altLang="en-US" dirty="0"/>
          </a:p>
        </p:txBody>
      </p:sp>
    </p:spTree>
    <p:extLst>
      <p:ext uri="{BB962C8B-B14F-4D97-AF65-F5344CB8AC3E}">
        <p14:creationId xmlns:p14="http://schemas.microsoft.com/office/powerpoint/2010/main" val="1919013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63DB9B8-93DD-4AC1-95F8-BE5C98545F42}" type="datetimeFigureOut">
              <a:rPr kumimoji="1" lang="ja-JP" altLang="en-US" smtClean="0"/>
              <a:pPr/>
              <a:t>2017/4/21</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4CC1BE4C-B3B3-4FF8-B49E-EF1FE92CA1FC}" type="slidenum">
              <a:rPr kumimoji="1" lang="ja-JP" altLang="en-US" smtClean="0"/>
              <a:pPr/>
              <a:t>‹#›</a:t>
            </a:fld>
            <a:endParaRPr kumimoji="1" lang="ja-JP" altLang="en-US" dirty="0"/>
          </a:p>
        </p:txBody>
      </p:sp>
    </p:spTree>
    <p:extLst>
      <p:ext uri="{BB962C8B-B14F-4D97-AF65-F5344CB8AC3E}">
        <p14:creationId xmlns:p14="http://schemas.microsoft.com/office/powerpoint/2010/main" val="39008311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F63DB9B8-93DD-4AC1-95F8-BE5C98545F42}" type="datetimeFigureOut">
              <a:rPr kumimoji="1" lang="ja-JP" altLang="en-US" smtClean="0"/>
              <a:pPr/>
              <a:t>2017/4/21</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4CC1BE4C-B3B3-4FF8-B49E-EF1FE92CA1FC}" type="slidenum">
              <a:rPr kumimoji="1" lang="ja-JP" altLang="en-US" smtClean="0"/>
              <a:pPr/>
              <a:t>‹#›</a:t>
            </a:fld>
            <a:endParaRPr kumimoji="1" lang="ja-JP" altLang="en-US" dirty="0"/>
          </a:p>
        </p:txBody>
      </p:sp>
    </p:spTree>
    <p:extLst>
      <p:ext uri="{BB962C8B-B14F-4D97-AF65-F5344CB8AC3E}">
        <p14:creationId xmlns:p14="http://schemas.microsoft.com/office/powerpoint/2010/main" val="34282806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63DB9B8-93DD-4AC1-95F8-BE5C98545F42}" type="datetimeFigureOut">
              <a:rPr kumimoji="1" lang="ja-JP" altLang="en-US" smtClean="0"/>
              <a:pPr/>
              <a:t>2017/4/21</a:t>
            </a:fld>
            <a:endParaRPr kumimoji="1" lang="ja-JP" altLang="en-US" dirty="0"/>
          </a:p>
        </p:txBody>
      </p:sp>
      <p:sp>
        <p:nvSpPr>
          <p:cNvPr id="8" name="Footer Placeholder 7"/>
          <p:cNvSpPr>
            <a:spLocks noGrp="1"/>
          </p:cNvSpPr>
          <p:nvPr>
            <p:ph type="ftr" sz="quarter" idx="11"/>
          </p:nvPr>
        </p:nvSpPr>
        <p:spPr/>
        <p:txBody>
          <a:bodyPr/>
          <a:lstStyle/>
          <a:p>
            <a:endParaRPr kumimoji="1" lang="ja-JP" altLang="en-US" dirty="0"/>
          </a:p>
        </p:txBody>
      </p:sp>
      <p:sp>
        <p:nvSpPr>
          <p:cNvPr id="9" name="Slide Number Placeholder 8"/>
          <p:cNvSpPr>
            <a:spLocks noGrp="1"/>
          </p:cNvSpPr>
          <p:nvPr>
            <p:ph type="sldNum" sz="quarter" idx="12"/>
          </p:nvPr>
        </p:nvSpPr>
        <p:spPr/>
        <p:txBody>
          <a:bodyPr/>
          <a:lstStyle/>
          <a:p>
            <a:fld id="{4CC1BE4C-B3B3-4FF8-B49E-EF1FE92CA1FC}" type="slidenum">
              <a:rPr kumimoji="1" lang="ja-JP" altLang="en-US" smtClean="0"/>
              <a:pPr/>
              <a:t>‹#›</a:t>
            </a:fld>
            <a:endParaRPr kumimoji="1" lang="ja-JP" altLang="en-US" dirty="0"/>
          </a:p>
        </p:txBody>
      </p:sp>
    </p:spTree>
    <p:extLst>
      <p:ext uri="{BB962C8B-B14F-4D97-AF65-F5344CB8AC3E}">
        <p14:creationId xmlns:p14="http://schemas.microsoft.com/office/powerpoint/2010/main" val="33496536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63DB9B8-93DD-4AC1-95F8-BE5C98545F42}" type="datetimeFigureOut">
              <a:rPr kumimoji="1" lang="ja-JP" altLang="en-US" smtClean="0"/>
              <a:pPr/>
              <a:t>2017/4/21</a:t>
            </a:fld>
            <a:endParaRPr kumimoji="1" lang="ja-JP" altLang="en-US" dirty="0"/>
          </a:p>
        </p:txBody>
      </p:sp>
      <p:sp>
        <p:nvSpPr>
          <p:cNvPr id="4" name="Footer Placeholder 3"/>
          <p:cNvSpPr>
            <a:spLocks noGrp="1"/>
          </p:cNvSpPr>
          <p:nvPr>
            <p:ph type="ftr" sz="quarter" idx="11"/>
          </p:nvPr>
        </p:nvSpPr>
        <p:spPr/>
        <p:txBody>
          <a:bodyPr/>
          <a:lstStyle/>
          <a:p>
            <a:endParaRPr kumimoji="1" lang="ja-JP" altLang="en-US" dirty="0"/>
          </a:p>
        </p:txBody>
      </p:sp>
      <p:sp>
        <p:nvSpPr>
          <p:cNvPr id="5" name="Slide Number Placeholder 4"/>
          <p:cNvSpPr>
            <a:spLocks noGrp="1"/>
          </p:cNvSpPr>
          <p:nvPr>
            <p:ph type="sldNum" sz="quarter" idx="12"/>
          </p:nvPr>
        </p:nvSpPr>
        <p:spPr/>
        <p:txBody>
          <a:bodyPr/>
          <a:lstStyle/>
          <a:p>
            <a:fld id="{4CC1BE4C-B3B3-4FF8-B49E-EF1FE92CA1FC}" type="slidenum">
              <a:rPr kumimoji="1" lang="ja-JP" altLang="en-US" smtClean="0"/>
              <a:pPr/>
              <a:t>‹#›</a:t>
            </a:fld>
            <a:endParaRPr kumimoji="1" lang="ja-JP" altLang="en-US" dirty="0"/>
          </a:p>
        </p:txBody>
      </p:sp>
    </p:spTree>
    <p:extLst>
      <p:ext uri="{BB962C8B-B14F-4D97-AF65-F5344CB8AC3E}">
        <p14:creationId xmlns:p14="http://schemas.microsoft.com/office/powerpoint/2010/main" val="22985063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3DB9B8-93DD-4AC1-95F8-BE5C98545F42}" type="datetimeFigureOut">
              <a:rPr kumimoji="1" lang="ja-JP" altLang="en-US" smtClean="0"/>
              <a:pPr/>
              <a:t>2017/4/21</a:t>
            </a:fld>
            <a:endParaRPr kumimoji="1" lang="ja-JP" altLang="en-US" dirty="0"/>
          </a:p>
        </p:txBody>
      </p:sp>
      <p:sp>
        <p:nvSpPr>
          <p:cNvPr id="3" name="Footer Placeholder 2"/>
          <p:cNvSpPr>
            <a:spLocks noGrp="1"/>
          </p:cNvSpPr>
          <p:nvPr>
            <p:ph type="ftr" sz="quarter" idx="11"/>
          </p:nvPr>
        </p:nvSpPr>
        <p:spPr/>
        <p:txBody>
          <a:bodyPr/>
          <a:lstStyle/>
          <a:p>
            <a:endParaRPr kumimoji="1" lang="ja-JP" altLang="en-US" dirty="0"/>
          </a:p>
        </p:txBody>
      </p:sp>
      <p:sp>
        <p:nvSpPr>
          <p:cNvPr id="4" name="Slide Number Placeholder 3"/>
          <p:cNvSpPr>
            <a:spLocks noGrp="1"/>
          </p:cNvSpPr>
          <p:nvPr>
            <p:ph type="sldNum" sz="quarter" idx="12"/>
          </p:nvPr>
        </p:nvSpPr>
        <p:spPr/>
        <p:txBody>
          <a:bodyPr/>
          <a:lstStyle/>
          <a:p>
            <a:fld id="{4CC1BE4C-B3B3-4FF8-B49E-EF1FE92CA1FC}" type="slidenum">
              <a:rPr kumimoji="1" lang="ja-JP" altLang="en-US" smtClean="0"/>
              <a:pPr/>
              <a:t>‹#›</a:t>
            </a:fld>
            <a:endParaRPr kumimoji="1" lang="ja-JP" altLang="en-US" dirty="0"/>
          </a:p>
        </p:txBody>
      </p:sp>
    </p:spTree>
    <p:extLst>
      <p:ext uri="{BB962C8B-B14F-4D97-AF65-F5344CB8AC3E}">
        <p14:creationId xmlns:p14="http://schemas.microsoft.com/office/powerpoint/2010/main" val="13079405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63DB9B8-93DD-4AC1-95F8-BE5C98545F42}" type="datetimeFigureOut">
              <a:rPr kumimoji="1" lang="ja-JP" altLang="en-US" smtClean="0"/>
              <a:pPr/>
              <a:t>2017/4/21</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4CC1BE4C-B3B3-4FF8-B49E-EF1FE92CA1FC}" type="slidenum">
              <a:rPr kumimoji="1" lang="ja-JP" altLang="en-US" smtClean="0"/>
              <a:pPr/>
              <a:t>‹#›</a:t>
            </a:fld>
            <a:endParaRPr kumimoji="1" lang="ja-JP" altLang="en-US" dirty="0"/>
          </a:p>
        </p:txBody>
      </p:sp>
    </p:spTree>
    <p:extLst>
      <p:ext uri="{BB962C8B-B14F-4D97-AF65-F5344CB8AC3E}">
        <p14:creationId xmlns:p14="http://schemas.microsoft.com/office/powerpoint/2010/main" val="38267056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dirty="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63DB9B8-93DD-4AC1-95F8-BE5C98545F42}" type="datetimeFigureOut">
              <a:rPr kumimoji="1" lang="ja-JP" altLang="en-US" smtClean="0"/>
              <a:pPr/>
              <a:t>2017/4/21</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4CC1BE4C-B3B3-4FF8-B49E-EF1FE92CA1FC}" type="slidenum">
              <a:rPr kumimoji="1" lang="ja-JP" altLang="en-US" smtClean="0"/>
              <a:pPr/>
              <a:t>‹#›</a:t>
            </a:fld>
            <a:endParaRPr kumimoji="1" lang="ja-JP" altLang="en-US" dirty="0"/>
          </a:p>
        </p:txBody>
      </p:sp>
    </p:spTree>
    <p:extLst>
      <p:ext uri="{BB962C8B-B14F-4D97-AF65-F5344CB8AC3E}">
        <p14:creationId xmlns:p14="http://schemas.microsoft.com/office/powerpoint/2010/main" val="29414671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3DB9B8-93DD-4AC1-95F8-BE5C98545F42}" type="datetimeFigureOut">
              <a:rPr kumimoji="1" lang="ja-JP" altLang="en-US" smtClean="0"/>
              <a:pPr/>
              <a:t>2017/4/21</a:t>
            </a:fld>
            <a:endParaRPr kumimoji="1" lang="ja-JP"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C1BE4C-B3B3-4FF8-B49E-EF1FE92CA1FC}" type="slidenum">
              <a:rPr kumimoji="1" lang="ja-JP" altLang="en-US" smtClean="0"/>
              <a:pPr/>
              <a:t>‹#›</a:t>
            </a:fld>
            <a:endParaRPr kumimoji="1" lang="ja-JP" altLang="en-US" dirty="0"/>
          </a:p>
        </p:txBody>
      </p:sp>
    </p:spTree>
    <p:extLst>
      <p:ext uri="{BB962C8B-B14F-4D97-AF65-F5344CB8AC3E}">
        <p14:creationId xmlns:p14="http://schemas.microsoft.com/office/powerpoint/2010/main" val="9847769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ctrTitle"/>
          </p:nvPr>
        </p:nvSpPr>
        <p:spPr>
          <a:xfrm>
            <a:off x="296883" y="1035171"/>
            <a:ext cx="8668987" cy="1687542"/>
          </a:xfrm>
        </p:spPr>
        <p:txBody>
          <a:bodyPr>
            <a:normAutofit/>
          </a:bodyPr>
          <a:lstStyle/>
          <a:p>
            <a:r>
              <a:rPr lang="ja-JP" altLang="en-US" sz="3600" dirty="0"/>
              <a:t>外科領域専門研修プログラム</a:t>
            </a:r>
            <a:br>
              <a:rPr lang="en-US" altLang="ja-JP" sz="3600" dirty="0"/>
            </a:br>
            <a:r>
              <a:rPr lang="en-US" altLang="ja-JP" sz="3600" dirty="0"/>
              <a:t>FAQ</a:t>
            </a:r>
            <a:br>
              <a:rPr lang="en-US" altLang="ja-JP" sz="3000" dirty="0"/>
            </a:br>
            <a:endParaRPr lang="ja-JP" altLang="en-US" sz="2325" dirty="0"/>
          </a:p>
        </p:txBody>
      </p:sp>
      <p:sp>
        <p:nvSpPr>
          <p:cNvPr id="2" name="テキスト ボックス 1"/>
          <p:cNvSpPr txBox="1"/>
          <p:nvPr/>
        </p:nvSpPr>
        <p:spPr>
          <a:xfrm>
            <a:off x="2687164" y="4658507"/>
            <a:ext cx="3954930" cy="1061829"/>
          </a:xfrm>
          <a:prstGeom prst="rect">
            <a:avLst/>
          </a:prstGeom>
          <a:noFill/>
        </p:spPr>
        <p:txBody>
          <a:bodyPr wrap="none" rtlCol="0">
            <a:spAutoFit/>
          </a:bodyPr>
          <a:lstStyle/>
          <a:p>
            <a:pPr algn="ctr"/>
            <a:r>
              <a:rPr lang="ja-JP" altLang="en-US" sz="2100" dirty="0"/>
              <a:t>日本外科学会専門医制度委員会</a:t>
            </a:r>
            <a:endParaRPr lang="en-US" altLang="ja-JP" sz="2100" dirty="0"/>
          </a:p>
          <a:p>
            <a:pPr algn="ctr"/>
            <a:endParaRPr lang="en-US" altLang="ja-JP" sz="2100" dirty="0"/>
          </a:p>
          <a:p>
            <a:pPr algn="ctr"/>
            <a:r>
              <a:rPr lang="ja-JP" altLang="en-US" sz="2100" dirty="0"/>
              <a:t>北川　雄光</a:t>
            </a:r>
          </a:p>
        </p:txBody>
      </p:sp>
    </p:spTree>
    <p:extLst>
      <p:ext uri="{BB962C8B-B14F-4D97-AF65-F5344CB8AC3E}">
        <p14:creationId xmlns:p14="http://schemas.microsoft.com/office/powerpoint/2010/main" val="28424822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144000" cy="100341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タイトル 2"/>
          <p:cNvSpPr txBox="1">
            <a:spLocks/>
          </p:cNvSpPr>
          <p:nvPr/>
        </p:nvSpPr>
        <p:spPr>
          <a:xfrm>
            <a:off x="395536" y="238298"/>
            <a:ext cx="6951201" cy="82551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000" dirty="0">
                <a:latin typeface="+mn-ea"/>
                <a:ea typeface="+mn-ea"/>
              </a:rPr>
              <a:t>　　　</a:t>
            </a:r>
            <a:r>
              <a:rPr lang="en-US" altLang="ja-JP" sz="2400" dirty="0">
                <a:solidFill>
                  <a:schemeClr val="bg1"/>
                </a:solidFill>
                <a:latin typeface="+mn-ea"/>
                <a:ea typeface="+mn-ea"/>
              </a:rPr>
              <a:t>Q. </a:t>
            </a:r>
            <a:r>
              <a:rPr lang="ja-JP" altLang="en-US" sz="2400" dirty="0">
                <a:solidFill>
                  <a:schemeClr val="bg1"/>
                </a:solidFill>
                <a:latin typeface="+mn-ea"/>
                <a:ea typeface="+mn-ea"/>
              </a:rPr>
              <a:t>基幹施設になる条件は？</a:t>
            </a:r>
            <a:endParaRPr lang="en-US" altLang="ja-JP" sz="2400" dirty="0">
              <a:solidFill>
                <a:schemeClr val="bg1"/>
              </a:solidFill>
              <a:latin typeface="+mn-ea"/>
              <a:ea typeface="+mn-ea"/>
            </a:endParaRPr>
          </a:p>
          <a:p>
            <a:endParaRPr lang="en-US" altLang="ja-JP" sz="2000" dirty="0">
              <a:latin typeface="+mn-ea"/>
              <a:ea typeface="+mn-ea"/>
            </a:endParaRPr>
          </a:p>
        </p:txBody>
      </p:sp>
      <p:sp>
        <p:nvSpPr>
          <p:cNvPr id="22" name="Text Box 5"/>
          <p:cNvSpPr txBox="1">
            <a:spLocks noChangeArrowheads="1"/>
          </p:cNvSpPr>
          <p:nvPr/>
        </p:nvSpPr>
        <p:spPr bwMode="auto">
          <a:xfrm>
            <a:off x="110940" y="980736"/>
            <a:ext cx="8813604" cy="5940088"/>
          </a:xfrm>
          <a:prstGeom prst="rect">
            <a:avLst/>
          </a:prstGeom>
          <a:noFill/>
          <a:ln w="9525">
            <a:noFill/>
            <a:miter lim="800000"/>
            <a:headEnd/>
            <a:tailEnd/>
          </a:ln>
        </p:spPr>
        <p:txBody>
          <a:bodyPr wrap="square">
            <a:spAutoFit/>
          </a:bodyPr>
          <a:lstStyle/>
          <a:p>
            <a:pPr marL="360000" indent="-360000"/>
            <a:r>
              <a:rPr lang="ja-JP" altLang="ja-JP" sz="2000" dirty="0">
                <a:latin typeface="+mn-ea"/>
              </a:rPr>
              <a:t>（</a:t>
            </a:r>
            <a:r>
              <a:rPr lang="en-US" altLang="ja-JP" sz="2000" dirty="0">
                <a:latin typeface="+mn-ea"/>
              </a:rPr>
              <a:t>1</a:t>
            </a:r>
            <a:r>
              <a:rPr lang="ja-JP" altLang="ja-JP" sz="2000" dirty="0">
                <a:latin typeface="+mn-ea"/>
              </a:rPr>
              <a:t>）　初期臨床研修の基幹型臨床研修病院の指定基準を満たす一般的な教育水準を保証する．</a:t>
            </a:r>
          </a:p>
          <a:p>
            <a:pPr marL="360000" indent="-360000"/>
            <a:r>
              <a:rPr lang="ja-JP" altLang="ja-JP" sz="2000" dirty="0">
                <a:latin typeface="+mn-ea"/>
              </a:rPr>
              <a:t>（</a:t>
            </a:r>
            <a:r>
              <a:rPr lang="en-US" altLang="ja-JP" sz="2000" dirty="0">
                <a:latin typeface="+mn-ea"/>
              </a:rPr>
              <a:t>2</a:t>
            </a:r>
            <a:r>
              <a:rPr lang="ja-JP" altLang="ja-JP" sz="2000" dirty="0">
                <a:latin typeface="+mn-ea"/>
              </a:rPr>
              <a:t>）　専門研修プログラムを構築して管理し，これにもとづく研修が可能である．</a:t>
            </a:r>
          </a:p>
          <a:p>
            <a:pPr marL="360000" indent="-360000"/>
            <a:r>
              <a:rPr lang="ja-JP" altLang="ja-JP" sz="2000" dirty="0">
                <a:latin typeface="+mn-ea"/>
              </a:rPr>
              <a:t>（</a:t>
            </a:r>
            <a:r>
              <a:rPr lang="en-US" altLang="ja-JP" sz="2000" dirty="0">
                <a:latin typeface="+mn-ea"/>
              </a:rPr>
              <a:t>3</a:t>
            </a:r>
            <a:r>
              <a:rPr lang="ja-JP" altLang="ja-JP" sz="2000" dirty="0">
                <a:latin typeface="+mn-ea"/>
              </a:rPr>
              <a:t>）　</a:t>
            </a:r>
            <a:r>
              <a:rPr lang="ja-JP" altLang="ja-JP" sz="2000" dirty="0">
                <a:solidFill>
                  <a:srgbClr val="FF0000"/>
                </a:solidFill>
                <a:latin typeface="+mn-ea"/>
              </a:rPr>
              <a:t>研修プログラム管理委員会</a:t>
            </a:r>
            <a:r>
              <a:rPr lang="ja-JP" altLang="ja-JP" sz="2000" dirty="0">
                <a:latin typeface="+mn-ea"/>
              </a:rPr>
              <a:t>を設立し，</a:t>
            </a:r>
            <a:r>
              <a:rPr lang="ja-JP" altLang="ja-JP" sz="2000" dirty="0">
                <a:solidFill>
                  <a:srgbClr val="FF0000"/>
                </a:solidFill>
                <a:latin typeface="+mn-ea"/>
              </a:rPr>
              <a:t>専門研修プログラム統括責任者</a:t>
            </a:r>
            <a:r>
              <a:rPr lang="ja-JP" altLang="ja-JP" sz="2000" dirty="0">
                <a:latin typeface="+mn-ea"/>
              </a:rPr>
              <a:t>をおいている．</a:t>
            </a:r>
          </a:p>
          <a:p>
            <a:pPr marL="360000" indent="-360000"/>
            <a:r>
              <a:rPr lang="ja-JP" altLang="ja-JP" sz="2000" dirty="0">
                <a:latin typeface="+mn-ea"/>
              </a:rPr>
              <a:t>（</a:t>
            </a:r>
            <a:r>
              <a:rPr lang="en-US" altLang="ja-JP" sz="2000" dirty="0">
                <a:latin typeface="+mn-ea"/>
              </a:rPr>
              <a:t>4</a:t>
            </a:r>
            <a:r>
              <a:rPr lang="ja-JP" altLang="ja-JP" sz="2000" dirty="0">
                <a:latin typeface="+mn-ea"/>
              </a:rPr>
              <a:t>）　日本外科学会指導医，外科専門医が合計</a:t>
            </a:r>
            <a:r>
              <a:rPr lang="en-US" altLang="ja-JP" sz="2000" dirty="0">
                <a:latin typeface="+mn-ea"/>
              </a:rPr>
              <a:t>3</a:t>
            </a:r>
            <a:r>
              <a:rPr lang="ja-JP" altLang="ja-JP" sz="2000" dirty="0">
                <a:latin typeface="+mn-ea"/>
              </a:rPr>
              <a:t>人以上常勤し</a:t>
            </a:r>
            <a:r>
              <a:rPr lang="ja-JP" altLang="ja-JP" sz="2000" dirty="0">
                <a:solidFill>
                  <a:srgbClr val="FF0000"/>
                </a:solidFill>
                <a:latin typeface="+mn-ea"/>
              </a:rPr>
              <a:t>，うち</a:t>
            </a:r>
            <a:r>
              <a:rPr lang="en-US" altLang="ja-JP" sz="2000" dirty="0">
                <a:solidFill>
                  <a:srgbClr val="FF0000"/>
                </a:solidFill>
                <a:latin typeface="+mn-ea"/>
              </a:rPr>
              <a:t>2</a:t>
            </a:r>
            <a:r>
              <a:rPr lang="ja-JP" altLang="ja-JP" sz="2000" dirty="0">
                <a:solidFill>
                  <a:srgbClr val="FF0000"/>
                </a:solidFill>
                <a:latin typeface="+mn-ea"/>
              </a:rPr>
              <a:t>名はプログラム統括責任者</a:t>
            </a:r>
            <a:r>
              <a:rPr lang="en-US" altLang="ja-JP" sz="2000" dirty="0">
                <a:solidFill>
                  <a:srgbClr val="FF0000"/>
                </a:solidFill>
                <a:latin typeface="+mn-ea"/>
              </a:rPr>
              <a:t>*</a:t>
            </a:r>
            <a:r>
              <a:rPr lang="ja-JP" altLang="ja-JP" sz="2000" dirty="0">
                <a:solidFill>
                  <a:srgbClr val="FF0000"/>
                </a:solidFill>
                <a:latin typeface="+mn-ea"/>
              </a:rPr>
              <a:t>の基準を満たしている</a:t>
            </a:r>
            <a:r>
              <a:rPr lang="ja-JP" altLang="ja-JP" sz="2000" dirty="0">
                <a:latin typeface="+mn-ea"/>
              </a:rPr>
              <a:t>．</a:t>
            </a:r>
          </a:p>
          <a:p>
            <a:pPr marL="360000" indent="-360000"/>
            <a:r>
              <a:rPr lang="ja-JP" altLang="ja-JP" sz="2000" dirty="0">
                <a:latin typeface="+mn-ea"/>
              </a:rPr>
              <a:t>（</a:t>
            </a:r>
            <a:r>
              <a:rPr lang="en-US" altLang="ja-JP" sz="2000" dirty="0">
                <a:latin typeface="+mn-ea"/>
              </a:rPr>
              <a:t>5</a:t>
            </a:r>
            <a:r>
              <a:rPr lang="ja-JP" altLang="ja-JP" sz="2000" dirty="0">
                <a:latin typeface="+mn-ea"/>
              </a:rPr>
              <a:t>）　外科系病床として常時</a:t>
            </a:r>
            <a:r>
              <a:rPr lang="en-US" altLang="ja-JP" sz="2000" dirty="0">
                <a:latin typeface="+mn-ea"/>
              </a:rPr>
              <a:t>30</a:t>
            </a:r>
            <a:r>
              <a:rPr lang="ja-JP" altLang="ja-JP" sz="2000" dirty="0">
                <a:latin typeface="+mn-ea"/>
              </a:rPr>
              <a:t>床を有している．</a:t>
            </a:r>
          </a:p>
          <a:p>
            <a:pPr marL="360000" indent="-360000"/>
            <a:r>
              <a:rPr lang="ja-JP" altLang="ja-JP" sz="2000" dirty="0">
                <a:latin typeface="+mn-ea"/>
              </a:rPr>
              <a:t>（</a:t>
            </a:r>
            <a:r>
              <a:rPr lang="en-US" altLang="ja-JP" sz="2000" dirty="0">
                <a:latin typeface="+mn-ea"/>
              </a:rPr>
              <a:t>6</a:t>
            </a:r>
            <a:r>
              <a:rPr lang="ja-JP" altLang="ja-JP" sz="2000" dirty="0">
                <a:latin typeface="+mn-ea"/>
              </a:rPr>
              <a:t>）　</a:t>
            </a:r>
            <a:r>
              <a:rPr lang="ja-JP" altLang="ja-JP" sz="2000" dirty="0">
                <a:solidFill>
                  <a:srgbClr val="FF0000"/>
                </a:solidFill>
                <a:latin typeface="+mn-ea"/>
              </a:rPr>
              <a:t>年間</a:t>
            </a:r>
            <a:r>
              <a:rPr lang="en-US" altLang="ja-JP" sz="2000" dirty="0">
                <a:solidFill>
                  <a:srgbClr val="FF0000"/>
                </a:solidFill>
                <a:latin typeface="+mn-ea"/>
              </a:rPr>
              <a:t>500</a:t>
            </a:r>
            <a:r>
              <a:rPr lang="ja-JP" altLang="ja-JP" sz="2000" dirty="0">
                <a:solidFill>
                  <a:srgbClr val="FF0000"/>
                </a:solidFill>
                <a:latin typeface="+mn-ea"/>
              </a:rPr>
              <a:t>例以上の</a:t>
            </a:r>
            <a:r>
              <a:rPr lang="en-US" altLang="ja-JP" sz="2000" dirty="0">
                <a:solidFill>
                  <a:srgbClr val="FF0000"/>
                </a:solidFill>
                <a:latin typeface="+mn-ea"/>
              </a:rPr>
              <a:t>NCD</a:t>
            </a:r>
            <a:r>
              <a:rPr lang="ja-JP" altLang="ja-JP" sz="2000" dirty="0">
                <a:solidFill>
                  <a:srgbClr val="FF0000"/>
                </a:solidFill>
                <a:latin typeface="+mn-ea"/>
              </a:rPr>
              <a:t>登録外科手術症例数</a:t>
            </a:r>
            <a:r>
              <a:rPr lang="ja-JP" altLang="ja-JP" sz="2000" dirty="0">
                <a:latin typeface="+mn-ea"/>
              </a:rPr>
              <a:t>を有している．</a:t>
            </a:r>
          </a:p>
          <a:p>
            <a:pPr marL="360000" indent="-360000"/>
            <a:r>
              <a:rPr lang="ja-JP" altLang="ja-JP" sz="2000" dirty="0">
                <a:latin typeface="+mn-ea"/>
              </a:rPr>
              <a:t>（</a:t>
            </a:r>
            <a:r>
              <a:rPr lang="en-US" altLang="ja-JP" sz="2000" dirty="0">
                <a:latin typeface="+mn-ea"/>
              </a:rPr>
              <a:t>7</a:t>
            </a:r>
            <a:r>
              <a:rPr lang="ja-JP" altLang="ja-JP" sz="2000" dirty="0">
                <a:latin typeface="+mn-ea"/>
              </a:rPr>
              <a:t>）　他科との総合カンファレンスおよび合併症例または死亡例に関する合同カンファレンスなどの教育行事が定期的に開催されかつその記録が整備されている．</a:t>
            </a:r>
          </a:p>
          <a:p>
            <a:pPr marL="360000" indent="-360000"/>
            <a:r>
              <a:rPr lang="ja-JP" altLang="ja-JP" sz="2000" dirty="0">
                <a:latin typeface="+mn-ea"/>
              </a:rPr>
              <a:t>（</a:t>
            </a:r>
            <a:r>
              <a:rPr lang="en-US" altLang="ja-JP" sz="2000" dirty="0">
                <a:latin typeface="+mn-ea"/>
              </a:rPr>
              <a:t>8</a:t>
            </a:r>
            <a:r>
              <a:rPr lang="ja-JP" altLang="ja-JP" sz="2000" dirty="0">
                <a:latin typeface="+mn-ea"/>
              </a:rPr>
              <a:t>）　学術雑誌または学術集会での研究発表が年間</a:t>
            </a:r>
            <a:r>
              <a:rPr lang="en-US" altLang="ja-JP" sz="2000" dirty="0">
                <a:latin typeface="+mn-ea"/>
              </a:rPr>
              <a:t>3</a:t>
            </a:r>
            <a:r>
              <a:rPr lang="ja-JP" altLang="ja-JP" sz="2000" dirty="0">
                <a:latin typeface="+mn-ea"/>
              </a:rPr>
              <a:t>件以上行われている．</a:t>
            </a:r>
          </a:p>
          <a:p>
            <a:pPr marL="360000" indent="-360000"/>
            <a:r>
              <a:rPr lang="ja-JP" altLang="ja-JP" sz="2000" dirty="0">
                <a:latin typeface="+mn-ea"/>
              </a:rPr>
              <a:t>（</a:t>
            </a:r>
            <a:r>
              <a:rPr lang="en-US" altLang="ja-JP" sz="2000" dirty="0">
                <a:latin typeface="+mn-ea"/>
              </a:rPr>
              <a:t>9</a:t>
            </a:r>
            <a:r>
              <a:rPr lang="ja-JP" altLang="ja-JP" sz="2000" dirty="0">
                <a:latin typeface="+mn-ea"/>
              </a:rPr>
              <a:t>）　</a:t>
            </a:r>
            <a:r>
              <a:rPr lang="en-US" altLang="ja-JP" sz="2000" dirty="0">
                <a:latin typeface="+mn-ea"/>
              </a:rPr>
              <a:t>NCD</a:t>
            </a:r>
            <a:r>
              <a:rPr lang="ja-JP" altLang="ja-JP" sz="2000" dirty="0">
                <a:latin typeface="+mn-ea"/>
              </a:rPr>
              <a:t>の登録認定施設である．</a:t>
            </a:r>
          </a:p>
          <a:p>
            <a:pPr marL="360000" indent="-360000"/>
            <a:r>
              <a:rPr lang="ja-JP" altLang="ja-JP" sz="2000" dirty="0">
                <a:latin typeface="+mn-ea"/>
              </a:rPr>
              <a:t>（</a:t>
            </a:r>
            <a:r>
              <a:rPr lang="en-US" altLang="ja-JP" sz="2000" dirty="0">
                <a:latin typeface="+mn-ea"/>
              </a:rPr>
              <a:t>10</a:t>
            </a:r>
            <a:r>
              <a:rPr lang="ja-JP" altLang="ja-JP" sz="2000" dirty="0">
                <a:latin typeface="+mn-ea"/>
              </a:rPr>
              <a:t>）施設実地調査（サイトビジット）に対応できる態勢を備えている．</a:t>
            </a:r>
          </a:p>
          <a:p>
            <a:pPr marL="360000" indent="-360000"/>
            <a:r>
              <a:rPr lang="ja-JP" altLang="ja-JP" sz="2000" dirty="0">
                <a:latin typeface="+mn-ea"/>
              </a:rPr>
              <a:t>（</a:t>
            </a:r>
            <a:r>
              <a:rPr lang="en-US" altLang="ja-JP" sz="2000" dirty="0">
                <a:latin typeface="+mn-ea"/>
              </a:rPr>
              <a:t>11</a:t>
            </a:r>
            <a:r>
              <a:rPr lang="ja-JP" altLang="ja-JP" sz="2000" dirty="0">
                <a:latin typeface="+mn-ea"/>
              </a:rPr>
              <a:t>）　現行の日本外科学会の指定施設であり</a:t>
            </a:r>
            <a:r>
              <a:rPr lang="ja-JP" altLang="ja-JP" sz="2000" dirty="0">
                <a:solidFill>
                  <a:srgbClr val="FF0000"/>
                </a:solidFill>
                <a:latin typeface="+mn-ea"/>
              </a:rPr>
              <a:t>，</a:t>
            </a:r>
            <a:r>
              <a:rPr lang="en-US" altLang="ja-JP" sz="2000" b="1" dirty="0">
                <a:solidFill>
                  <a:srgbClr val="FF0000"/>
                </a:solidFill>
                <a:latin typeface="+mn-ea"/>
              </a:rPr>
              <a:t>3</a:t>
            </a:r>
            <a:r>
              <a:rPr lang="ja-JP" altLang="ja-JP" sz="2000" b="1" dirty="0">
                <a:solidFill>
                  <a:srgbClr val="FF0000"/>
                </a:solidFill>
                <a:latin typeface="+mn-ea"/>
              </a:rPr>
              <a:t>領域以上のサブスペシャルティ領域学会の修練施設</a:t>
            </a:r>
            <a:r>
              <a:rPr lang="ja-JP" altLang="ja-JP" sz="2000" dirty="0">
                <a:latin typeface="+mn-ea"/>
              </a:rPr>
              <a:t>（消化器外科学会専門医制度指定修練施設，心臓血管外科基幹（関連）施設，呼吸器外科基幹（関連）施設，小児外科学会認定（教育関連）施設）である．</a:t>
            </a:r>
          </a:p>
        </p:txBody>
      </p:sp>
    </p:spTree>
    <p:extLst>
      <p:ext uri="{BB962C8B-B14F-4D97-AF65-F5344CB8AC3E}">
        <p14:creationId xmlns:p14="http://schemas.microsoft.com/office/powerpoint/2010/main" val="32001854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0"/>
            <a:ext cx="9144000" cy="100341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タイトル 2"/>
          <p:cNvSpPr txBox="1">
            <a:spLocks/>
          </p:cNvSpPr>
          <p:nvPr/>
        </p:nvSpPr>
        <p:spPr>
          <a:xfrm>
            <a:off x="395536" y="238298"/>
            <a:ext cx="6951201" cy="82551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2400" dirty="0">
                <a:solidFill>
                  <a:schemeClr val="bg1"/>
                </a:solidFill>
                <a:latin typeface="+mn-ea"/>
                <a:ea typeface="+mn-ea"/>
              </a:rPr>
              <a:t>Q. </a:t>
            </a:r>
            <a:r>
              <a:rPr lang="ja-JP" altLang="en-US" sz="2400" dirty="0">
                <a:solidFill>
                  <a:schemeClr val="bg1"/>
                </a:solidFill>
                <a:latin typeface="+mn-ea"/>
                <a:ea typeface="+mn-ea"/>
              </a:rPr>
              <a:t>基幹施設の役割は？</a:t>
            </a:r>
            <a:endParaRPr lang="en-US" altLang="ja-JP" sz="2400" dirty="0">
              <a:solidFill>
                <a:schemeClr val="bg1"/>
              </a:solidFill>
              <a:latin typeface="+mn-ea"/>
              <a:ea typeface="+mn-ea"/>
            </a:endParaRPr>
          </a:p>
          <a:p>
            <a:r>
              <a:rPr lang="ja-JP" altLang="en-US" sz="2000" dirty="0">
                <a:latin typeface="+mn-ea"/>
                <a:ea typeface="+mn-ea"/>
              </a:rPr>
              <a:t>　　　</a:t>
            </a:r>
            <a:endParaRPr lang="en-US" altLang="ja-JP" sz="2000" dirty="0">
              <a:latin typeface="+mn-ea"/>
              <a:ea typeface="+mn-ea"/>
            </a:endParaRPr>
          </a:p>
        </p:txBody>
      </p:sp>
      <p:sp>
        <p:nvSpPr>
          <p:cNvPr id="4" name="Text Box 5"/>
          <p:cNvSpPr txBox="1">
            <a:spLocks noChangeArrowheads="1"/>
          </p:cNvSpPr>
          <p:nvPr/>
        </p:nvSpPr>
        <p:spPr bwMode="auto">
          <a:xfrm>
            <a:off x="101600" y="1094346"/>
            <a:ext cx="8839199" cy="3785652"/>
          </a:xfrm>
          <a:prstGeom prst="rect">
            <a:avLst/>
          </a:prstGeom>
          <a:noFill/>
          <a:ln w="9525">
            <a:noFill/>
            <a:miter lim="800000"/>
            <a:headEnd/>
            <a:tailEnd/>
          </a:ln>
        </p:spPr>
        <p:txBody>
          <a:bodyPr wrap="square">
            <a:spAutoFit/>
          </a:bodyPr>
          <a:lstStyle/>
          <a:p>
            <a:pPr marL="360000" lvl="0" indent="-360000">
              <a:lnSpc>
                <a:spcPct val="150000"/>
              </a:lnSpc>
            </a:pPr>
            <a:r>
              <a:rPr lang="ja-JP" altLang="en-US" sz="2000" dirty="0">
                <a:latin typeface="+mn-ea"/>
              </a:rPr>
              <a:t>（１）　</a:t>
            </a:r>
            <a:r>
              <a:rPr lang="ja-JP" altLang="ja-JP" sz="2000" dirty="0">
                <a:latin typeface="+mn-ea"/>
              </a:rPr>
              <a:t>専門プログラム管理委員会を設置し，</a:t>
            </a:r>
            <a:r>
              <a:rPr lang="ja-JP" altLang="ja-JP" sz="2000" dirty="0">
                <a:solidFill>
                  <a:srgbClr val="FF0000"/>
                </a:solidFill>
                <a:latin typeface="+mn-ea"/>
              </a:rPr>
              <a:t>専門研修プログラムの作成と管理</a:t>
            </a:r>
            <a:r>
              <a:rPr lang="ja-JP" altLang="ja-JP" sz="2000" dirty="0">
                <a:latin typeface="+mn-ea"/>
              </a:rPr>
              <a:t>をし，専攻医の最終的な研修修了判定を行う．</a:t>
            </a:r>
          </a:p>
          <a:p>
            <a:pPr marL="360000" lvl="0" indent="-360000">
              <a:lnSpc>
                <a:spcPct val="150000"/>
              </a:lnSpc>
            </a:pPr>
            <a:r>
              <a:rPr lang="ja-JP" altLang="en-US" sz="2000" dirty="0">
                <a:latin typeface="+mn-ea"/>
              </a:rPr>
              <a:t>（２）　</a:t>
            </a:r>
            <a:r>
              <a:rPr lang="ja-JP" altLang="ja-JP" sz="2000" dirty="0">
                <a:latin typeface="+mn-ea"/>
              </a:rPr>
              <a:t>専門研修プログラムに参加する専攻医および専門研修連携施設を統括する．（</a:t>
            </a:r>
            <a:r>
              <a:rPr lang="ja-JP" altLang="ja-JP" sz="2000" u="sng" dirty="0">
                <a:solidFill>
                  <a:srgbClr val="FF0000"/>
                </a:solidFill>
                <a:latin typeface="+mn-ea"/>
              </a:rPr>
              <a:t>専攻医は専門研修基幹施設で</a:t>
            </a:r>
            <a:r>
              <a:rPr lang="en-US" altLang="ja-JP" sz="2000" u="sng" dirty="0">
                <a:solidFill>
                  <a:srgbClr val="FF0000"/>
                </a:solidFill>
                <a:latin typeface="+mn-ea"/>
              </a:rPr>
              <a:t>6</a:t>
            </a:r>
            <a:r>
              <a:rPr lang="ja-JP" altLang="ja-JP" sz="2000" u="sng" dirty="0">
                <a:solidFill>
                  <a:srgbClr val="FF0000"/>
                </a:solidFill>
                <a:latin typeface="+mn-ea"/>
              </a:rPr>
              <a:t>か月以上の研修を要する</a:t>
            </a:r>
            <a:r>
              <a:rPr lang="ja-JP" altLang="ja-JP" sz="2000" dirty="0">
                <a:latin typeface="+mn-ea"/>
              </a:rPr>
              <a:t>）</a:t>
            </a:r>
          </a:p>
          <a:p>
            <a:pPr marL="360000" lvl="0" indent="-360000">
              <a:lnSpc>
                <a:spcPct val="150000"/>
              </a:lnSpc>
            </a:pPr>
            <a:r>
              <a:rPr lang="ja-JP" altLang="en-US" sz="2000" dirty="0">
                <a:latin typeface="+mn-ea"/>
              </a:rPr>
              <a:t>（３）　</a:t>
            </a:r>
            <a:r>
              <a:rPr lang="ja-JP" altLang="ja-JP" sz="2000" dirty="0">
                <a:latin typeface="+mn-ea"/>
              </a:rPr>
              <a:t>専門研修施設群内での指導体制（担当領域などを含む）と研修期間内での研修スケジュールを専門研修プログラムに明記し，専門研修基幹施設が</a:t>
            </a:r>
            <a:r>
              <a:rPr lang="ja-JP" altLang="ja-JP" sz="2000" dirty="0">
                <a:solidFill>
                  <a:srgbClr val="FF1B41"/>
                </a:solidFill>
                <a:latin typeface="+mn-ea"/>
              </a:rPr>
              <a:t>研修プログラム管理委員会</a:t>
            </a:r>
            <a:r>
              <a:rPr lang="ja-JP" altLang="ja-JP" sz="2000" dirty="0">
                <a:latin typeface="+mn-ea"/>
              </a:rPr>
              <a:t>を中心として，専攻医の連携施設での研修計画，研修環境の整備・管理を行なう．</a:t>
            </a:r>
          </a:p>
        </p:txBody>
      </p:sp>
    </p:spTree>
    <p:extLst>
      <p:ext uri="{BB962C8B-B14F-4D97-AF65-F5344CB8AC3E}">
        <p14:creationId xmlns:p14="http://schemas.microsoft.com/office/powerpoint/2010/main" val="36029240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0"/>
            <a:ext cx="9144000" cy="100341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タイトル 2"/>
          <p:cNvSpPr txBox="1">
            <a:spLocks/>
          </p:cNvSpPr>
          <p:nvPr/>
        </p:nvSpPr>
        <p:spPr>
          <a:xfrm>
            <a:off x="395536" y="238298"/>
            <a:ext cx="6951201" cy="82551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2400" dirty="0">
                <a:solidFill>
                  <a:schemeClr val="bg1"/>
                </a:solidFill>
                <a:latin typeface="+mn-ea"/>
                <a:ea typeface="+mn-ea"/>
              </a:rPr>
              <a:t>Q. </a:t>
            </a:r>
            <a:r>
              <a:rPr lang="ja-JP" altLang="en-US" sz="2400" dirty="0">
                <a:solidFill>
                  <a:schemeClr val="bg1"/>
                </a:solidFill>
                <a:latin typeface="+mn-ea"/>
                <a:ea typeface="+mn-ea"/>
              </a:rPr>
              <a:t>連携施設になる条件は？</a:t>
            </a:r>
            <a:endParaRPr lang="en-US" altLang="ja-JP" sz="2400" dirty="0">
              <a:solidFill>
                <a:schemeClr val="bg1"/>
              </a:solidFill>
              <a:latin typeface="+mn-ea"/>
              <a:ea typeface="+mn-ea"/>
            </a:endParaRPr>
          </a:p>
          <a:p>
            <a:r>
              <a:rPr lang="ja-JP" altLang="en-US" sz="2000" dirty="0">
                <a:solidFill>
                  <a:schemeClr val="bg1"/>
                </a:solidFill>
                <a:latin typeface="+mn-ea"/>
                <a:ea typeface="+mn-ea"/>
              </a:rPr>
              <a:t>　　　</a:t>
            </a:r>
            <a:endParaRPr lang="en-US" altLang="ja-JP" sz="2000" dirty="0">
              <a:solidFill>
                <a:schemeClr val="bg1"/>
              </a:solidFill>
              <a:latin typeface="+mn-ea"/>
              <a:ea typeface="+mn-ea"/>
            </a:endParaRPr>
          </a:p>
        </p:txBody>
      </p:sp>
      <p:sp>
        <p:nvSpPr>
          <p:cNvPr id="4" name="正方形/長方形 3"/>
          <p:cNvSpPr/>
          <p:nvPr/>
        </p:nvSpPr>
        <p:spPr>
          <a:xfrm>
            <a:off x="533927" y="1173537"/>
            <a:ext cx="7903736" cy="3713517"/>
          </a:xfrm>
          <a:prstGeom prst="rect">
            <a:avLst/>
          </a:prstGeom>
        </p:spPr>
        <p:txBody>
          <a:bodyPr wrap="square">
            <a:spAutoFit/>
          </a:bodyPr>
          <a:lstStyle/>
          <a:p>
            <a:pPr marL="360000" indent="-360000">
              <a:lnSpc>
                <a:spcPct val="150000"/>
              </a:lnSpc>
            </a:pPr>
            <a:r>
              <a:rPr lang="ja-JP" altLang="ja-JP" sz="2000" kern="100" dirty="0">
                <a:solidFill>
                  <a:srgbClr val="000000"/>
                </a:solidFill>
                <a:latin typeface="+mn-ea"/>
                <a:cs typeface="Times New Roman" panose="02020603050405020304" pitchFamily="18" charset="0"/>
              </a:rPr>
              <a:t>（１）　研修プログラム管理委員会と連携する委員会を施設内に設立し，専門研修プログラム連携施設担当者をおいている．　</a:t>
            </a:r>
            <a:endParaRPr lang="ja-JP" altLang="ja-JP" sz="2000" kern="100" dirty="0">
              <a:latin typeface="+mn-ea"/>
              <a:cs typeface="Times New Roman" panose="02020603050405020304" pitchFamily="18" charset="0"/>
            </a:endParaRPr>
          </a:p>
          <a:p>
            <a:pPr marL="360000" indent="-360000">
              <a:lnSpc>
                <a:spcPct val="150000"/>
              </a:lnSpc>
            </a:pPr>
            <a:r>
              <a:rPr lang="ja-JP" altLang="ja-JP" sz="2000" kern="100" dirty="0">
                <a:solidFill>
                  <a:srgbClr val="000000"/>
                </a:solidFill>
                <a:latin typeface="+mn-ea"/>
                <a:cs typeface="Times New Roman" panose="02020603050405020304" pitchFamily="18" charset="0"/>
              </a:rPr>
              <a:t>（２）　</a:t>
            </a:r>
            <a:r>
              <a:rPr lang="ja-JP" altLang="ja-JP" sz="2000" kern="100" dirty="0">
                <a:solidFill>
                  <a:srgbClr val="FF0000"/>
                </a:solidFill>
                <a:latin typeface="+mn-ea"/>
                <a:cs typeface="Times New Roman" panose="02020603050405020304" pitchFamily="18" charset="0"/>
              </a:rPr>
              <a:t>専門研修指導医</a:t>
            </a:r>
            <a:r>
              <a:rPr lang="ja-JP" altLang="ja-JP" sz="2000" kern="100" dirty="0">
                <a:solidFill>
                  <a:srgbClr val="000000"/>
                </a:solidFill>
                <a:latin typeface="+mn-ea"/>
                <a:cs typeface="Times New Roman" panose="02020603050405020304" pitchFamily="18" charset="0"/>
              </a:rPr>
              <a:t>（外科専門医更新を１回以上経た外科専門医）が</a:t>
            </a:r>
            <a:r>
              <a:rPr lang="ja-JP" altLang="ja-JP" sz="2000" kern="100" dirty="0">
                <a:solidFill>
                  <a:srgbClr val="FF0000"/>
                </a:solidFill>
                <a:latin typeface="+mn-ea"/>
                <a:cs typeface="Times New Roman" panose="02020603050405020304" pitchFamily="18" charset="0"/>
              </a:rPr>
              <a:t>最低１人以上常勤</a:t>
            </a:r>
            <a:r>
              <a:rPr lang="ja-JP" altLang="ja-JP" sz="2000" kern="100" dirty="0">
                <a:solidFill>
                  <a:srgbClr val="000000"/>
                </a:solidFill>
                <a:latin typeface="+mn-ea"/>
                <a:cs typeface="Times New Roman" panose="02020603050405020304" pitchFamily="18" charset="0"/>
              </a:rPr>
              <a:t>している．</a:t>
            </a:r>
            <a:endParaRPr lang="ja-JP" altLang="ja-JP" sz="2000" kern="100" dirty="0">
              <a:latin typeface="+mn-ea"/>
              <a:cs typeface="Times New Roman" panose="02020603050405020304" pitchFamily="18" charset="0"/>
            </a:endParaRPr>
          </a:p>
          <a:p>
            <a:pPr marL="360000" indent="-360000">
              <a:lnSpc>
                <a:spcPct val="150000"/>
              </a:lnSpc>
            </a:pPr>
            <a:r>
              <a:rPr lang="ja-JP" altLang="ja-JP" sz="2000" kern="100" dirty="0">
                <a:solidFill>
                  <a:srgbClr val="000000"/>
                </a:solidFill>
                <a:latin typeface="+mn-ea"/>
                <a:cs typeface="Times New Roman" panose="02020603050405020304" pitchFamily="18" charset="0"/>
              </a:rPr>
              <a:t>（３）　専門研修基幹施設が定めた専門研修プログラムに協力して専攻医の専門研修が可能であること</a:t>
            </a:r>
            <a:endParaRPr lang="ja-JP" altLang="ja-JP" sz="2000" kern="100" dirty="0">
              <a:latin typeface="+mn-ea"/>
              <a:cs typeface="Times New Roman" panose="02020603050405020304" pitchFamily="18" charset="0"/>
            </a:endParaRPr>
          </a:p>
          <a:p>
            <a:pPr marL="360000" indent="-360000">
              <a:lnSpc>
                <a:spcPct val="150000"/>
              </a:lnSpc>
            </a:pPr>
            <a:r>
              <a:rPr lang="ja-JP" altLang="ja-JP" sz="2000" kern="100" dirty="0">
                <a:solidFill>
                  <a:srgbClr val="000000"/>
                </a:solidFill>
                <a:latin typeface="+mn-ea"/>
                <a:cs typeface="Times New Roman" panose="02020603050405020304" pitchFamily="18" charset="0"/>
              </a:rPr>
              <a:t>（４）　年間</a:t>
            </a:r>
            <a:r>
              <a:rPr lang="en-US" altLang="ja-JP" sz="2000" kern="100" dirty="0">
                <a:solidFill>
                  <a:srgbClr val="000000"/>
                </a:solidFill>
                <a:latin typeface="+mn-ea"/>
                <a:cs typeface="Times New Roman" panose="02020603050405020304" pitchFamily="18" charset="0"/>
              </a:rPr>
              <a:t>50</a:t>
            </a:r>
            <a:r>
              <a:rPr lang="ja-JP" altLang="ja-JP" sz="2000" kern="100" dirty="0">
                <a:solidFill>
                  <a:srgbClr val="000000"/>
                </a:solidFill>
                <a:latin typeface="+mn-ea"/>
                <a:cs typeface="Times New Roman" panose="02020603050405020304" pitchFamily="18" charset="0"/>
              </a:rPr>
              <a:t>例以上の</a:t>
            </a:r>
            <a:r>
              <a:rPr lang="en-US" altLang="ja-JP" sz="2000" kern="100" dirty="0">
                <a:solidFill>
                  <a:srgbClr val="000000"/>
                </a:solidFill>
                <a:latin typeface="+mn-ea"/>
                <a:cs typeface="Times New Roman" panose="02020603050405020304" pitchFamily="18" charset="0"/>
              </a:rPr>
              <a:t>NCD</a:t>
            </a:r>
            <a:r>
              <a:rPr lang="ja-JP" altLang="ja-JP" sz="2000" kern="100" dirty="0">
                <a:solidFill>
                  <a:srgbClr val="000000"/>
                </a:solidFill>
                <a:latin typeface="+mn-ea"/>
                <a:cs typeface="Times New Roman" panose="02020603050405020304" pitchFamily="18" charset="0"/>
              </a:rPr>
              <a:t>登録外科手術例数を有している．</a:t>
            </a:r>
            <a:endParaRPr lang="ja-JP" altLang="ja-JP" sz="2000" kern="100" dirty="0">
              <a:latin typeface="+mn-ea"/>
              <a:cs typeface="Times New Roman" panose="02020603050405020304" pitchFamily="18" charset="0"/>
            </a:endParaRPr>
          </a:p>
          <a:p>
            <a:pPr marL="360000" indent="-360000">
              <a:lnSpc>
                <a:spcPct val="150000"/>
              </a:lnSpc>
            </a:pPr>
            <a:r>
              <a:rPr lang="ja-JP" altLang="ja-JP" sz="2000" kern="100" dirty="0">
                <a:solidFill>
                  <a:srgbClr val="000000"/>
                </a:solidFill>
                <a:latin typeface="+mn-ea"/>
                <a:cs typeface="Times New Roman" panose="02020603050405020304" pitchFamily="18" charset="0"/>
              </a:rPr>
              <a:t>（５）　</a:t>
            </a:r>
            <a:r>
              <a:rPr lang="en-US" altLang="ja-JP" sz="2000" kern="100" dirty="0">
                <a:solidFill>
                  <a:srgbClr val="000000"/>
                </a:solidFill>
                <a:latin typeface="+mn-ea"/>
                <a:cs typeface="Times New Roman" panose="02020603050405020304" pitchFamily="18" charset="0"/>
              </a:rPr>
              <a:t>NCD</a:t>
            </a:r>
            <a:r>
              <a:rPr lang="ja-JP" altLang="ja-JP" sz="2000" kern="100" dirty="0">
                <a:solidFill>
                  <a:srgbClr val="000000"/>
                </a:solidFill>
                <a:latin typeface="+mn-ea"/>
                <a:cs typeface="Times New Roman" panose="02020603050405020304" pitchFamily="18" charset="0"/>
              </a:rPr>
              <a:t>の登録認定施設である．</a:t>
            </a:r>
            <a:endParaRPr lang="ja-JP" altLang="ja-JP" sz="2000" kern="100" dirty="0">
              <a:latin typeface="+mn-ea"/>
              <a:cs typeface="Times New Roman" panose="02020603050405020304" pitchFamily="18" charset="0"/>
            </a:endParaRPr>
          </a:p>
        </p:txBody>
      </p:sp>
      <p:sp>
        <p:nvSpPr>
          <p:cNvPr id="5" name="正方形/長方形 4"/>
          <p:cNvSpPr/>
          <p:nvPr/>
        </p:nvSpPr>
        <p:spPr>
          <a:xfrm>
            <a:off x="1452880" y="5178999"/>
            <a:ext cx="6867681" cy="553998"/>
          </a:xfrm>
          <a:prstGeom prst="rect">
            <a:avLst/>
          </a:prstGeom>
        </p:spPr>
        <p:txBody>
          <a:bodyPr wrap="square">
            <a:spAutoFit/>
          </a:bodyPr>
          <a:lstStyle/>
          <a:p>
            <a:pPr lvl="0">
              <a:lnSpc>
                <a:spcPct val="150000"/>
              </a:lnSpc>
            </a:pPr>
            <a:r>
              <a:rPr lang="ja-JP" altLang="ja-JP" sz="2000" u="sng" dirty="0">
                <a:solidFill>
                  <a:srgbClr val="FF0000"/>
                </a:solidFill>
                <a:latin typeface="+mn-ea"/>
              </a:rPr>
              <a:t>専攻医は専門研修</a:t>
            </a:r>
            <a:r>
              <a:rPr lang="ja-JP" altLang="en-US" sz="2000" u="sng" dirty="0">
                <a:solidFill>
                  <a:srgbClr val="FF0000"/>
                </a:solidFill>
                <a:latin typeface="+mn-ea"/>
              </a:rPr>
              <a:t>連携</a:t>
            </a:r>
            <a:r>
              <a:rPr lang="ja-JP" altLang="ja-JP" sz="2000" u="sng" dirty="0">
                <a:solidFill>
                  <a:srgbClr val="FF0000"/>
                </a:solidFill>
                <a:latin typeface="+mn-ea"/>
              </a:rPr>
              <a:t>施設で</a:t>
            </a:r>
            <a:r>
              <a:rPr lang="ja-JP" altLang="en-US" sz="2000" b="1" u="sng" dirty="0">
                <a:solidFill>
                  <a:srgbClr val="FF0000"/>
                </a:solidFill>
                <a:latin typeface="+mn-ea"/>
              </a:rPr>
              <a:t>合計</a:t>
            </a:r>
            <a:r>
              <a:rPr lang="en-US" altLang="ja-JP" sz="2000" u="sng" dirty="0">
                <a:solidFill>
                  <a:srgbClr val="FF0000"/>
                </a:solidFill>
                <a:latin typeface="+mn-ea"/>
              </a:rPr>
              <a:t>6</a:t>
            </a:r>
            <a:r>
              <a:rPr lang="ja-JP" altLang="ja-JP" sz="2000" u="sng" dirty="0">
                <a:solidFill>
                  <a:srgbClr val="FF0000"/>
                </a:solidFill>
                <a:latin typeface="+mn-ea"/>
              </a:rPr>
              <a:t>か月以上の研修を要する</a:t>
            </a:r>
            <a:endParaRPr lang="en-US" altLang="ja-JP" sz="2000" u="sng" dirty="0">
              <a:latin typeface="+mn-ea"/>
            </a:endParaRPr>
          </a:p>
        </p:txBody>
      </p:sp>
    </p:spTree>
    <p:extLst>
      <p:ext uri="{BB962C8B-B14F-4D97-AF65-F5344CB8AC3E}">
        <p14:creationId xmlns:p14="http://schemas.microsoft.com/office/powerpoint/2010/main" val="42547008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0" y="0"/>
            <a:ext cx="9144000" cy="1264024"/>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 name="正方形/長方形 3"/>
          <p:cNvSpPr/>
          <p:nvPr/>
        </p:nvSpPr>
        <p:spPr>
          <a:xfrm>
            <a:off x="116957" y="216513"/>
            <a:ext cx="8782493" cy="830997"/>
          </a:xfrm>
          <a:prstGeom prst="rect">
            <a:avLst/>
          </a:prstGeom>
        </p:spPr>
        <p:txBody>
          <a:bodyPr wrap="square">
            <a:spAutoFit/>
          </a:bodyPr>
          <a:lstStyle/>
          <a:p>
            <a:pPr algn="ctr"/>
            <a:r>
              <a:rPr lang="en-US" altLang="ja-JP" sz="2400" dirty="0">
                <a:solidFill>
                  <a:schemeClr val="bg1"/>
                </a:solidFill>
                <a:latin typeface="+mn-ea"/>
              </a:rPr>
              <a:t>Q  </a:t>
            </a:r>
            <a:r>
              <a:rPr lang="ja-JP" altLang="en-US" sz="2400" dirty="0">
                <a:solidFill>
                  <a:schemeClr val="bg1"/>
                </a:solidFill>
                <a:latin typeface="+mn-ea"/>
              </a:rPr>
              <a:t>都道府県を越えての連携は可能ですか？</a:t>
            </a:r>
          </a:p>
          <a:p>
            <a:pPr algn="ctr"/>
            <a:endParaRPr lang="ja-JP" altLang="en-US" sz="2400" dirty="0">
              <a:solidFill>
                <a:schemeClr val="bg1"/>
              </a:solidFill>
              <a:latin typeface="+mn-ea"/>
            </a:endParaRPr>
          </a:p>
        </p:txBody>
      </p:sp>
      <p:sp>
        <p:nvSpPr>
          <p:cNvPr id="5" name="正方形/長方形 4"/>
          <p:cNvSpPr/>
          <p:nvPr/>
        </p:nvSpPr>
        <p:spPr>
          <a:xfrm>
            <a:off x="260392" y="1604682"/>
            <a:ext cx="8782493" cy="1800493"/>
          </a:xfrm>
          <a:prstGeom prst="rect">
            <a:avLst/>
          </a:prstGeom>
        </p:spPr>
        <p:txBody>
          <a:bodyPr wrap="square">
            <a:spAutoFit/>
          </a:bodyPr>
          <a:lstStyle/>
          <a:p>
            <a:pPr marL="360000" indent="-360000"/>
            <a:r>
              <a:rPr lang="ja-JP" altLang="en-US" sz="2400" dirty="0">
                <a:latin typeface="+mn-ea"/>
              </a:rPr>
              <a:t>．</a:t>
            </a:r>
          </a:p>
          <a:p>
            <a:pPr marL="360000" indent="-360000"/>
            <a:endParaRPr lang="en-US" altLang="ja-JP" sz="2400" dirty="0">
              <a:latin typeface="+mn-ea"/>
            </a:endParaRPr>
          </a:p>
          <a:p>
            <a:pPr marL="360000" indent="-360000">
              <a:spcBef>
                <a:spcPts val="1800"/>
              </a:spcBef>
            </a:pPr>
            <a:r>
              <a:rPr lang="en-US" altLang="ja-JP" sz="2400">
                <a:latin typeface="+mn-ea"/>
              </a:rPr>
              <a:t>A    </a:t>
            </a:r>
            <a:r>
              <a:rPr lang="ja-JP" altLang="en-US" sz="2400" dirty="0">
                <a:latin typeface="+mn-ea"/>
              </a:rPr>
              <a:t>可能です．この場合も研修にとって必要であること、地域の医 療経験あるいは地域医療を維持するコンセプトを示してください．</a:t>
            </a:r>
          </a:p>
        </p:txBody>
      </p:sp>
    </p:spTree>
    <p:extLst>
      <p:ext uri="{BB962C8B-B14F-4D97-AF65-F5344CB8AC3E}">
        <p14:creationId xmlns:p14="http://schemas.microsoft.com/office/powerpoint/2010/main" val="40167238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674401" y="600374"/>
            <a:ext cx="7648248" cy="5016758"/>
          </a:xfrm>
          <a:prstGeom prst="rect">
            <a:avLst/>
          </a:prstGeom>
        </p:spPr>
        <p:txBody>
          <a:bodyPr wrap="none">
            <a:spAutoFit/>
          </a:bodyPr>
          <a:lstStyle/>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プログラムの連携</a:t>
            </a:r>
            <a:endParaRPr lang="en-US" altLang="ja-JP" sz="3200" dirty="0">
              <a:solidFill>
                <a:schemeClr val="bg1">
                  <a:lumMod val="75000"/>
                </a:schemeClr>
              </a:solidFill>
              <a:latin typeface="+mn-ea"/>
            </a:endParaRPr>
          </a:p>
          <a:p>
            <a:pPr marL="457200" indent="-457200">
              <a:lnSpc>
                <a:spcPct val="200000"/>
              </a:lnSpc>
              <a:buFont typeface="Arial" panose="020B0604020202020204" pitchFamily="34" charset="0"/>
              <a:buChar char="•"/>
            </a:pPr>
            <a:r>
              <a:rPr lang="ja-JP" altLang="en-US" sz="3200" dirty="0">
                <a:latin typeface="+mn-ea"/>
              </a:rPr>
              <a:t>指導医資格について</a:t>
            </a:r>
            <a:endParaRPr lang="en-US" altLang="ja-JP" sz="3200" dirty="0">
              <a:latin typeface="+mn-ea"/>
            </a:endParaRPr>
          </a:p>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プログラムの専攻医定員数とその考え方</a:t>
            </a:r>
            <a:endParaRPr lang="en-US" altLang="ja-JP" sz="3200" dirty="0">
              <a:solidFill>
                <a:schemeClr val="bg1">
                  <a:lumMod val="75000"/>
                </a:schemeClr>
              </a:solidFill>
              <a:latin typeface="+mn-ea"/>
            </a:endParaRPr>
          </a:p>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専攻医の手術症例の算定法</a:t>
            </a:r>
            <a:endParaRPr lang="en-US" altLang="ja-JP" sz="3200" dirty="0">
              <a:solidFill>
                <a:schemeClr val="bg1">
                  <a:lumMod val="75000"/>
                </a:schemeClr>
              </a:solidFill>
              <a:latin typeface="+mn-ea"/>
            </a:endParaRPr>
          </a:p>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その他</a:t>
            </a:r>
          </a:p>
        </p:txBody>
      </p:sp>
    </p:spTree>
    <p:extLst>
      <p:ext uri="{BB962C8B-B14F-4D97-AF65-F5344CB8AC3E}">
        <p14:creationId xmlns:p14="http://schemas.microsoft.com/office/powerpoint/2010/main" val="25878434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144000" cy="100341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タイトル 2"/>
          <p:cNvSpPr txBox="1">
            <a:spLocks/>
          </p:cNvSpPr>
          <p:nvPr/>
        </p:nvSpPr>
        <p:spPr>
          <a:xfrm>
            <a:off x="395536" y="238298"/>
            <a:ext cx="6951201" cy="82551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2400" dirty="0">
                <a:solidFill>
                  <a:schemeClr val="bg1"/>
                </a:solidFill>
                <a:latin typeface="+mn-ea"/>
                <a:ea typeface="+mn-ea"/>
              </a:rPr>
              <a:t>Q. </a:t>
            </a:r>
            <a:r>
              <a:rPr lang="ja-JP" altLang="en-US" sz="2400" dirty="0">
                <a:solidFill>
                  <a:schemeClr val="bg1"/>
                </a:solidFill>
                <a:latin typeface="+mn-ea"/>
                <a:ea typeface="+mn-ea"/>
              </a:rPr>
              <a:t>プログラム統括責任者の基準</a:t>
            </a:r>
            <a:r>
              <a:rPr lang="ja-JP" altLang="en-US" sz="2400">
                <a:solidFill>
                  <a:schemeClr val="bg1"/>
                </a:solidFill>
                <a:latin typeface="+mn-ea"/>
                <a:ea typeface="+mn-ea"/>
              </a:rPr>
              <a:t>、および</a:t>
            </a:r>
            <a:r>
              <a:rPr lang="ja-JP" altLang="en-US" sz="2400" dirty="0">
                <a:solidFill>
                  <a:schemeClr val="bg1"/>
                </a:solidFill>
                <a:latin typeface="+mn-ea"/>
                <a:ea typeface="+mn-ea"/>
              </a:rPr>
              <a:t>役割は？</a:t>
            </a:r>
            <a:endParaRPr lang="en-US" altLang="ja-JP" sz="2400" dirty="0">
              <a:solidFill>
                <a:schemeClr val="bg1"/>
              </a:solidFill>
              <a:latin typeface="+mn-ea"/>
              <a:ea typeface="+mn-ea"/>
            </a:endParaRPr>
          </a:p>
          <a:p>
            <a:r>
              <a:rPr lang="ja-JP" altLang="en-US" sz="2000" dirty="0">
                <a:solidFill>
                  <a:schemeClr val="bg1"/>
                </a:solidFill>
                <a:latin typeface="+mn-ea"/>
                <a:ea typeface="+mn-ea"/>
              </a:rPr>
              <a:t>　　　</a:t>
            </a:r>
            <a:endParaRPr lang="en-US" altLang="ja-JP" sz="2000" dirty="0">
              <a:solidFill>
                <a:schemeClr val="bg1"/>
              </a:solidFill>
              <a:latin typeface="+mn-ea"/>
              <a:ea typeface="+mn-ea"/>
            </a:endParaRPr>
          </a:p>
        </p:txBody>
      </p:sp>
      <p:sp>
        <p:nvSpPr>
          <p:cNvPr id="6" name="Text Box 5"/>
          <p:cNvSpPr txBox="1">
            <a:spLocks noChangeArrowheads="1"/>
          </p:cNvSpPr>
          <p:nvPr/>
        </p:nvSpPr>
        <p:spPr bwMode="auto">
          <a:xfrm>
            <a:off x="156660" y="949866"/>
            <a:ext cx="8612436" cy="5016758"/>
          </a:xfrm>
          <a:prstGeom prst="rect">
            <a:avLst/>
          </a:prstGeom>
          <a:noFill/>
          <a:ln w="9525">
            <a:noFill/>
            <a:miter lim="800000"/>
            <a:headEnd/>
            <a:tailEnd/>
          </a:ln>
        </p:spPr>
        <p:txBody>
          <a:bodyPr wrap="square">
            <a:spAutoFit/>
          </a:bodyPr>
          <a:lstStyle/>
          <a:p>
            <a:r>
              <a:rPr lang="ja-JP" altLang="ja-JP" sz="2000" dirty="0">
                <a:latin typeface="+mn-ea"/>
              </a:rPr>
              <a:t>《基準》</a:t>
            </a:r>
          </a:p>
          <a:p>
            <a:pPr indent="-180000"/>
            <a:r>
              <a:rPr lang="ja-JP" altLang="en-US" sz="2000" dirty="0">
                <a:latin typeface="+mn-ea"/>
              </a:rPr>
              <a:t>　　</a:t>
            </a:r>
            <a:r>
              <a:rPr lang="ja-JP" altLang="ja-JP" sz="2000" dirty="0">
                <a:latin typeface="+mn-ea"/>
              </a:rPr>
              <a:t>外科領域における十分な診療経験と教育指導能力を有し，所定の外科診療および外科研究に従事した期間，業績，および研究実績を満たす外科医．</a:t>
            </a:r>
          </a:p>
          <a:p>
            <a:pPr marL="360000" indent="-360000"/>
            <a:r>
              <a:rPr lang="ja-JP" altLang="en-US" sz="2000" dirty="0">
                <a:latin typeface="+mn-ea"/>
              </a:rPr>
              <a:t>（１）　</a:t>
            </a:r>
            <a:r>
              <a:rPr lang="ja-JP" altLang="ja-JP" sz="2000" dirty="0">
                <a:latin typeface="+mn-ea"/>
              </a:rPr>
              <a:t>現行</a:t>
            </a:r>
            <a:r>
              <a:rPr lang="ja-JP" altLang="ja-JP" sz="2000" b="1" dirty="0">
                <a:solidFill>
                  <a:srgbClr val="FF0000"/>
                </a:solidFill>
                <a:latin typeface="+mn-ea"/>
              </a:rPr>
              <a:t>日本外科学会指導医</a:t>
            </a:r>
            <a:r>
              <a:rPr lang="ja-JP" altLang="ja-JP" sz="2000" dirty="0">
                <a:latin typeface="+mn-ea"/>
              </a:rPr>
              <a:t>（添付：日本外科学会指導医基準）．</a:t>
            </a:r>
          </a:p>
          <a:p>
            <a:pPr marL="360000" indent="-360000"/>
            <a:r>
              <a:rPr lang="ja-JP" altLang="en-US" sz="2000" dirty="0">
                <a:latin typeface="+mn-ea"/>
              </a:rPr>
              <a:t>（２）　</a:t>
            </a:r>
            <a:r>
              <a:rPr lang="ja-JP" altLang="ja-JP" sz="2000" dirty="0">
                <a:latin typeface="+mn-ea"/>
              </a:rPr>
              <a:t>いずれかの</a:t>
            </a:r>
            <a:r>
              <a:rPr lang="ja-JP" altLang="ja-JP" sz="2000" dirty="0">
                <a:solidFill>
                  <a:srgbClr val="FF0000"/>
                </a:solidFill>
                <a:latin typeface="+mn-ea"/>
              </a:rPr>
              <a:t>外科関連サブスペシャルティ領域</a:t>
            </a:r>
            <a:r>
              <a:rPr lang="ja-JP" altLang="ja-JP" sz="2000" dirty="0">
                <a:latin typeface="+mn-ea"/>
              </a:rPr>
              <a:t>（消化器外科，心臓血管外科，呼吸器外科</a:t>
            </a:r>
            <a:r>
              <a:rPr lang="en-US" altLang="ja-JP" sz="2000" dirty="0">
                <a:latin typeface="+mn-ea"/>
              </a:rPr>
              <a:t>,</a:t>
            </a:r>
            <a:r>
              <a:rPr lang="ja-JP" altLang="ja-JP" sz="2000" dirty="0">
                <a:latin typeface="+mn-ea"/>
              </a:rPr>
              <a:t>小児外科</a:t>
            </a:r>
            <a:r>
              <a:rPr lang="en-US" altLang="ja-JP" sz="2000" dirty="0">
                <a:latin typeface="+mn-ea"/>
              </a:rPr>
              <a:t>,</a:t>
            </a:r>
            <a:r>
              <a:rPr lang="ja-JP" altLang="en-US" sz="2000" dirty="0">
                <a:latin typeface="+mn-ea"/>
              </a:rPr>
              <a:t>乳腺外科</a:t>
            </a:r>
            <a:r>
              <a:rPr lang="en-US" altLang="ja-JP" sz="2000" dirty="0">
                <a:latin typeface="+mn-ea"/>
              </a:rPr>
              <a:t>,</a:t>
            </a:r>
            <a:r>
              <a:rPr lang="ja-JP" altLang="en-US" sz="2000" dirty="0">
                <a:latin typeface="+mn-ea"/>
              </a:rPr>
              <a:t>内分泌外科</a:t>
            </a:r>
            <a:r>
              <a:rPr lang="ja-JP" altLang="ja-JP" sz="2000" dirty="0">
                <a:latin typeface="+mn-ea"/>
              </a:rPr>
              <a:t>）またはそれに準ずる外科関連領域専門医資格を一回以上更新した者．</a:t>
            </a:r>
          </a:p>
          <a:p>
            <a:pPr marL="360000" indent="-360000"/>
            <a:r>
              <a:rPr lang="ja-JP" altLang="en-US" sz="2000" dirty="0">
                <a:latin typeface="+mn-ea"/>
              </a:rPr>
              <a:t>（３）　</a:t>
            </a:r>
            <a:r>
              <a:rPr lang="ja-JP" altLang="ja-JP" sz="2000" b="1" dirty="0">
                <a:solidFill>
                  <a:srgbClr val="FF0000"/>
                </a:solidFill>
                <a:latin typeface="+mn-ea"/>
              </a:rPr>
              <a:t>医学博士号</a:t>
            </a:r>
            <a:r>
              <a:rPr lang="ja-JP" altLang="ja-JP" sz="2000" dirty="0">
                <a:latin typeface="+mn-ea"/>
              </a:rPr>
              <a:t>または</a:t>
            </a:r>
            <a:r>
              <a:rPr lang="ja-JP" altLang="ja-JP" sz="2000" dirty="0">
                <a:solidFill>
                  <a:srgbClr val="FF0000"/>
                </a:solidFill>
                <a:latin typeface="+mn-ea"/>
              </a:rPr>
              <a:t>ピアレビューを受けた英語による筆頭原著論文</a:t>
            </a:r>
            <a:r>
              <a:rPr lang="en-US" altLang="ja-JP" sz="2000" dirty="0">
                <a:solidFill>
                  <a:srgbClr val="FF0000"/>
                </a:solidFill>
                <a:latin typeface="+mn-ea"/>
              </a:rPr>
              <a:t>3</a:t>
            </a:r>
            <a:r>
              <a:rPr lang="ja-JP" altLang="ja-JP" sz="2000" dirty="0">
                <a:solidFill>
                  <a:srgbClr val="FF0000"/>
                </a:solidFill>
                <a:latin typeface="+mn-ea"/>
              </a:rPr>
              <a:t>編</a:t>
            </a:r>
            <a:r>
              <a:rPr lang="ja-JP" altLang="ja-JP" sz="2000" dirty="0">
                <a:latin typeface="+mn-ea"/>
              </a:rPr>
              <a:t>を有する．</a:t>
            </a:r>
            <a:endParaRPr lang="en-US" altLang="ja-JP" sz="2000" dirty="0">
              <a:latin typeface="+mn-ea"/>
            </a:endParaRPr>
          </a:p>
          <a:p>
            <a:pPr marL="360000" indent="-360000"/>
            <a:endParaRPr lang="ja-JP" altLang="ja-JP" sz="2000" dirty="0">
              <a:latin typeface="+mn-ea"/>
            </a:endParaRPr>
          </a:p>
          <a:p>
            <a:pPr marL="360000" indent="-360000"/>
            <a:r>
              <a:rPr lang="ja-JP" altLang="ja-JP" sz="2000" dirty="0">
                <a:latin typeface="+mn-ea"/>
              </a:rPr>
              <a:t>《役割・権限》</a:t>
            </a:r>
          </a:p>
          <a:p>
            <a:pPr marL="360000" indent="-360000"/>
            <a:r>
              <a:rPr lang="ja-JP" altLang="en-US" sz="2000" dirty="0">
                <a:latin typeface="+mn-ea"/>
              </a:rPr>
              <a:t>（１）　</a:t>
            </a:r>
            <a:r>
              <a:rPr lang="ja-JP" altLang="ja-JP" sz="2000" dirty="0">
                <a:latin typeface="+mn-ea"/>
              </a:rPr>
              <a:t>専門研修基幹施設における研修プログラム管理委員会の責任者で、プログラムの作成、運営、管理を担う．</a:t>
            </a:r>
          </a:p>
          <a:p>
            <a:pPr marL="360000" indent="-360000"/>
            <a:r>
              <a:rPr lang="ja-JP" altLang="en-US" sz="2000" dirty="0">
                <a:latin typeface="+mn-ea"/>
              </a:rPr>
              <a:t>（２）　</a:t>
            </a:r>
            <a:r>
              <a:rPr lang="ja-JP" altLang="ja-JP" sz="2000" dirty="0">
                <a:latin typeface="+mn-ea"/>
              </a:rPr>
              <a:t>専門研修プログラムの管理・遂行や専攻医の採用・修了判定につき最終責任を負う．</a:t>
            </a:r>
            <a:r>
              <a:rPr lang="ja-JP" altLang="ja-JP" sz="2000" dirty="0">
                <a:solidFill>
                  <a:srgbClr val="008000"/>
                </a:solidFill>
                <a:latin typeface="+mn-ea"/>
              </a:rPr>
              <a:t>専攻医数が</a:t>
            </a:r>
            <a:r>
              <a:rPr lang="en-US" altLang="ja-JP" sz="2000" dirty="0">
                <a:solidFill>
                  <a:srgbClr val="008000"/>
                </a:solidFill>
                <a:latin typeface="+mn-ea"/>
              </a:rPr>
              <a:t>20</a:t>
            </a:r>
            <a:r>
              <a:rPr lang="ja-JP" altLang="ja-JP" sz="2000" dirty="0">
                <a:solidFill>
                  <a:srgbClr val="008000"/>
                </a:solidFill>
                <a:latin typeface="+mn-ea"/>
              </a:rPr>
              <a:t>名を超える場合，副プログラム統括責任者を置く必要がある．</a:t>
            </a:r>
          </a:p>
        </p:txBody>
      </p:sp>
    </p:spTree>
    <p:extLst>
      <p:ext uri="{BB962C8B-B14F-4D97-AF65-F5344CB8AC3E}">
        <p14:creationId xmlns:p14="http://schemas.microsoft.com/office/powerpoint/2010/main" val="36792631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0"/>
            <a:ext cx="9144000" cy="100341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タイトル 2"/>
          <p:cNvSpPr txBox="1">
            <a:spLocks/>
          </p:cNvSpPr>
          <p:nvPr/>
        </p:nvSpPr>
        <p:spPr>
          <a:xfrm>
            <a:off x="395536" y="238298"/>
            <a:ext cx="6951201" cy="82551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2400" dirty="0">
                <a:solidFill>
                  <a:schemeClr val="bg1"/>
                </a:solidFill>
                <a:latin typeface="+mn-ea"/>
                <a:ea typeface="+mn-ea"/>
              </a:rPr>
              <a:t>Q. </a:t>
            </a:r>
            <a:r>
              <a:rPr lang="ja-JP" altLang="en-US" sz="2400" dirty="0">
                <a:solidFill>
                  <a:schemeClr val="bg1"/>
                </a:solidFill>
                <a:latin typeface="+mn-ea"/>
                <a:ea typeface="+mn-ea"/>
              </a:rPr>
              <a:t>専門研修指導医の基準は？</a:t>
            </a:r>
            <a:endParaRPr lang="en-US" altLang="ja-JP" sz="2400" dirty="0">
              <a:solidFill>
                <a:schemeClr val="bg1"/>
              </a:solidFill>
              <a:latin typeface="+mn-ea"/>
              <a:ea typeface="+mn-ea"/>
            </a:endParaRPr>
          </a:p>
          <a:p>
            <a:r>
              <a:rPr lang="ja-JP" altLang="en-US" sz="2000" dirty="0">
                <a:latin typeface="+mn-ea"/>
                <a:ea typeface="+mn-ea"/>
              </a:rPr>
              <a:t>　　　</a:t>
            </a:r>
            <a:endParaRPr lang="en-US" altLang="ja-JP" sz="2000" dirty="0">
              <a:latin typeface="+mn-ea"/>
              <a:ea typeface="+mn-ea"/>
            </a:endParaRPr>
          </a:p>
        </p:txBody>
      </p:sp>
      <p:sp>
        <p:nvSpPr>
          <p:cNvPr id="4" name="Text Box 5"/>
          <p:cNvSpPr txBox="1">
            <a:spLocks noChangeArrowheads="1"/>
          </p:cNvSpPr>
          <p:nvPr/>
        </p:nvSpPr>
        <p:spPr bwMode="auto">
          <a:xfrm>
            <a:off x="542701" y="1591093"/>
            <a:ext cx="8058598" cy="3416320"/>
          </a:xfrm>
          <a:prstGeom prst="rect">
            <a:avLst/>
          </a:prstGeom>
          <a:noFill/>
          <a:ln w="9525">
            <a:noFill/>
            <a:miter lim="800000"/>
            <a:headEnd/>
            <a:tailEnd/>
          </a:ln>
        </p:spPr>
        <p:txBody>
          <a:bodyPr wrap="square">
            <a:spAutoFit/>
          </a:bodyPr>
          <a:lstStyle/>
          <a:p>
            <a:pPr>
              <a:lnSpc>
                <a:spcPct val="150000"/>
              </a:lnSpc>
            </a:pPr>
            <a:r>
              <a:rPr lang="ja-JP" altLang="en-US" sz="2400" dirty="0">
                <a:latin typeface="+mn-ea"/>
              </a:rPr>
              <a:t>　</a:t>
            </a:r>
            <a:r>
              <a:rPr lang="ja-JP" altLang="ja-JP" sz="2400" dirty="0">
                <a:latin typeface="+mn-ea"/>
              </a:rPr>
              <a:t>《基準》</a:t>
            </a:r>
          </a:p>
          <a:p>
            <a:pPr>
              <a:lnSpc>
                <a:spcPct val="150000"/>
              </a:lnSpc>
            </a:pPr>
            <a:r>
              <a:rPr lang="ja-JP" altLang="en-US" sz="2400" dirty="0">
                <a:latin typeface="+mn-ea"/>
              </a:rPr>
              <a:t>　</a:t>
            </a:r>
            <a:r>
              <a:rPr lang="ja-JP" altLang="ja-JP" sz="2400" dirty="0">
                <a:latin typeface="+mn-ea"/>
              </a:rPr>
              <a:t>外科領域における十分な診療経験と教育指導能力を有し、</a:t>
            </a:r>
            <a:r>
              <a:rPr lang="ja-JP" altLang="ja-JP" sz="2400" b="1" dirty="0">
                <a:solidFill>
                  <a:srgbClr val="FF0000"/>
                </a:solidFill>
                <a:latin typeface="+mn-ea"/>
              </a:rPr>
              <a:t>１回以上の更新を経た</a:t>
            </a:r>
            <a:r>
              <a:rPr lang="ja-JP" altLang="ja-JP" sz="2400" dirty="0">
                <a:latin typeface="+mn-ea"/>
              </a:rPr>
              <a:t>，またはこれと同等と考えられる</a:t>
            </a:r>
            <a:r>
              <a:rPr lang="ja-JP" altLang="ja-JP" sz="2400" b="1" dirty="0">
                <a:solidFill>
                  <a:srgbClr val="FF0000"/>
                </a:solidFill>
                <a:latin typeface="+mn-ea"/>
              </a:rPr>
              <a:t>外科専門医</a:t>
            </a:r>
            <a:r>
              <a:rPr lang="ja-JP" altLang="ja-JP" sz="2400" dirty="0">
                <a:latin typeface="+mn-ea"/>
              </a:rPr>
              <a:t>（移行期間中は日本外科学会外科専門医）．</a:t>
            </a:r>
          </a:p>
          <a:p>
            <a:pPr>
              <a:lnSpc>
                <a:spcPct val="150000"/>
              </a:lnSpc>
            </a:pPr>
            <a:r>
              <a:rPr lang="ja-JP" altLang="ja-JP" sz="2400" dirty="0">
                <a:latin typeface="+mn-ea"/>
              </a:rPr>
              <a:t>注．</a:t>
            </a:r>
            <a:r>
              <a:rPr lang="ja-JP" altLang="ja-JP" sz="2400" u="sng" dirty="0">
                <a:latin typeface="+mn-ea"/>
              </a:rPr>
              <a:t>専門研修指導医は「</a:t>
            </a:r>
            <a:r>
              <a:rPr lang="ja-JP" altLang="ja-JP" sz="2400" u="sng" dirty="0">
                <a:solidFill>
                  <a:srgbClr val="FF0000"/>
                </a:solidFill>
                <a:latin typeface="+mn-ea"/>
              </a:rPr>
              <a:t>役割</a:t>
            </a:r>
            <a:r>
              <a:rPr lang="ja-JP" altLang="ja-JP" sz="2400" u="sng" dirty="0">
                <a:latin typeface="+mn-ea"/>
              </a:rPr>
              <a:t>」で、「</a:t>
            </a:r>
            <a:r>
              <a:rPr lang="ja-JP" altLang="ja-JP" sz="2400" u="sng" dirty="0">
                <a:solidFill>
                  <a:srgbClr val="FF0000"/>
                </a:solidFill>
                <a:latin typeface="+mn-ea"/>
              </a:rPr>
              <a:t>資格</a:t>
            </a:r>
            <a:r>
              <a:rPr lang="ja-JP" altLang="ja-JP" sz="2400" u="sng" dirty="0">
                <a:latin typeface="+mn-ea"/>
              </a:rPr>
              <a:t>」である日本外科学会指導医と別名称</a:t>
            </a:r>
            <a:r>
              <a:rPr lang="ja-JP" altLang="ja-JP" sz="2400" dirty="0">
                <a:latin typeface="+mn-ea"/>
              </a:rPr>
              <a:t>．</a:t>
            </a:r>
          </a:p>
        </p:txBody>
      </p:sp>
    </p:spTree>
    <p:extLst>
      <p:ext uri="{BB962C8B-B14F-4D97-AF65-F5344CB8AC3E}">
        <p14:creationId xmlns:p14="http://schemas.microsoft.com/office/powerpoint/2010/main" val="5379290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674401" y="600374"/>
            <a:ext cx="7648248" cy="5016758"/>
          </a:xfrm>
          <a:prstGeom prst="rect">
            <a:avLst/>
          </a:prstGeom>
        </p:spPr>
        <p:txBody>
          <a:bodyPr wrap="none">
            <a:spAutoFit/>
          </a:bodyPr>
          <a:lstStyle/>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プログラムの連携</a:t>
            </a:r>
            <a:endParaRPr lang="en-US" altLang="ja-JP" sz="3200" dirty="0">
              <a:solidFill>
                <a:schemeClr val="bg1">
                  <a:lumMod val="75000"/>
                </a:schemeClr>
              </a:solidFill>
              <a:latin typeface="+mn-ea"/>
            </a:endParaRPr>
          </a:p>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指導医資格について</a:t>
            </a:r>
            <a:endParaRPr lang="en-US" altLang="ja-JP" sz="3200" dirty="0">
              <a:solidFill>
                <a:schemeClr val="bg1">
                  <a:lumMod val="75000"/>
                </a:schemeClr>
              </a:solidFill>
              <a:latin typeface="+mn-ea"/>
            </a:endParaRPr>
          </a:p>
          <a:p>
            <a:pPr marL="457200" indent="-457200">
              <a:lnSpc>
                <a:spcPct val="200000"/>
              </a:lnSpc>
              <a:buFont typeface="Arial" panose="020B0604020202020204" pitchFamily="34" charset="0"/>
              <a:buChar char="•"/>
            </a:pPr>
            <a:r>
              <a:rPr lang="ja-JP" altLang="en-US" sz="3200" dirty="0">
                <a:latin typeface="+mn-ea"/>
              </a:rPr>
              <a:t>プログラムの専攻医定員数とその考え方</a:t>
            </a:r>
            <a:endParaRPr lang="en-US" altLang="ja-JP" sz="3200" dirty="0">
              <a:latin typeface="+mn-ea"/>
            </a:endParaRPr>
          </a:p>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専攻医の手術症例の算定法</a:t>
            </a:r>
            <a:endParaRPr lang="en-US" altLang="ja-JP" sz="3200" dirty="0">
              <a:solidFill>
                <a:schemeClr val="bg1">
                  <a:lumMod val="75000"/>
                </a:schemeClr>
              </a:solidFill>
              <a:latin typeface="+mn-ea"/>
            </a:endParaRPr>
          </a:p>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その他</a:t>
            </a:r>
          </a:p>
        </p:txBody>
      </p:sp>
    </p:spTree>
    <p:extLst>
      <p:ext uri="{BB962C8B-B14F-4D97-AF65-F5344CB8AC3E}">
        <p14:creationId xmlns:p14="http://schemas.microsoft.com/office/powerpoint/2010/main" val="11020023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9144000" cy="100341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タイトル 2"/>
          <p:cNvSpPr txBox="1">
            <a:spLocks/>
          </p:cNvSpPr>
          <p:nvPr/>
        </p:nvSpPr>
        <p:spPr>
          <a:xfrm>
            <a:off x="395536" y="238298"/>
            <a:ext cx="6951201" cy="82551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2400" dirty="0">
                <a:solidFill>
                  <a:schemeClr val="bg1"/>
                </a:solidFill>
                <a:latin typeface="+mn-ea"/>
                <a:ea typeface="+mn-ea"/>
              </a:rPr>
              <a:t>Q. </a:t>
            </a:r>
            <a:r>
              <a:rPr lang="ja-JP" altLang="en-US" sz="2400" dirty="0">
                <a:solidFill>
                  <a:schemeClr val="bg1"/>
                </a:solidFill>
                <a:latin typeface="+mn-ea"/>
                <a:ea typeface="+mn-ea"/>
              </a:rPr>
              <a:t>専攻医の定員は？</a:t>
            </a:r>
            <a:endParaRPr lang="en-US" altLang="ja-JP" sz="2400" dirty="0">
              <a:solidFill>
                <a:schemeClr val="bg1"/>
              </a:solidFill>
              <a:latin typeface="+mn-ea"/>
              <a:ea typeface="+mn-ea"/>
            </a:endParaRPr>
          </a:p>
          <a:p>
            <a:r>
              <a:rPr lang="ja-JP" altLang="en-US" sz="2000" dirty="0">
                <a:latin typeface="+mn-ea"/>
                <a:ea typeface="+mn-ea"/>
              </a:rPr>
              <a:t>　　　</a:t>
            </a:r>
            <a:endParaRPr lang="en-US" altLang="ja-JP" sz="2000" dirty="0">
              <a:latin typeface="+mn-ea"/>
              <a:ea typeface="+mn-ea"/>
            </a:endParaRPr>
          </a:p>
        </p:txBody>
      </p:sp>
      <p:sp>
        <p:nvSpPr>
          <p:cNvPr id="5" name="Text Box 5"/>
          <p:cNvSpPr txBox="1">
            <a:spLocks noChangeArrowheads="1"/>
          </p:cNvSpPr>
          <p:nvPr/>
        </p:nvSpPr>
        <p:spPr bwMode="auto">
          <a:xfrm>
            <a:off x="344072" y="1477367"/>
            <a:ext cx="8455856" cy="3416320"/>
          </a:xfrm>
          <a:prstGeom prst="rect">
            <a:avLst/>
          </a:prstGeom>
          <a:noFill/>
          <a:ln w="9525">
            <a:noFill/>
            <a:miter lim="800000"/>
            <a:headEnd/>
            <a:tailEnd/>
          </a:ln>
        </p:spPr>
        <p:txBody>
          <a:bodyPr wrap="square">
            <a:spAutoFit/>
          </a:bodyPr>
          <a:lstStyle/>
          <a:p>
            <a:pPr marL="361950" indent="-361950">
              <a:lnSpc>
                <a:spcPct val="150000"/>
              </a:lnSpc>
            </a:pPr>
            <a:r>
              <a:rPr lang="ja-JP" altLang="ja-JP" sz="2000" dirty="0">
                <a:latin typeface="+mn-ea"/>
              </a:rPr>
              <a:t>（</a:t>
            </a:r>
            <a:r>
              <a:rPr lang="en-US" altLang="ja-JP" sz="2000" dirty="0">
                <a:latin typeface="+mn-ea"/>
              </a:rPr>
              <a:t>1</a:t>
            </a:r>
            <a:r>
              <a:rPr lang="ja-JP" altLang="ja-JP" sz="2000" dirty="0">
                <a:latin typeface="+mn-ea"/>
              </a:rPr>
              <a:t>）</a:t>
            </a:r>
            <a:r>
              <a:rPr lang="ja-JP" altLang="en-US" sz="2000" dirty="0">
                <a:latin typeface="+mn-ea"/>
              </a:rPr>
              <a:t>　</a:t>
            </a:r>
            <a:r>
              <a:rPr lang="ja-JP" altLang="ja-JP" sz="2000" dirty="0">
                <a:latin typeface="+mn-ea"/>
              </a:rPr>
              <a:t>専攻医１人あたり専門研修施設群の</a:t>
            </a:r>
            <a:r>
              <a:rPr lang="en-US" altLang="ja-JP" sz="2000" dirty="0">
                <a:latin typeface="+mn-ea"/>
              </a:rPr>
              <a:t>NCD</a:t>
            </a:r>
            <a:r>
              <a:rPr lang="ja-JP" altLang="ja-JP" sz="2000" dirty="0">
                <a:latin typeface="+mn-ea"/>
              </a:rPr>
              <a:t>登録数は</a:t>
            </a:r>
            <a:r>
              <a:rPr lang="ja-JP" altLang="ja-JP" sz="2000" dirty="0">
                <a:solidFill>
                  <a:srgbClr val="FF0000"/>
                </a:solidFill>
                <a:latin typeface="+mn-ea"/>
              </a:rPr>
              <a:t>３年間で</a:t>
            </a:r>
            <a:r>
              <a:rPr lang="en-US" altLang="ja-JP" sz="2000" dirty="0">
                <a:solidFill>
                  <a:srgbClr val="FF0000"/>
                </a:solidFill>
                <a:latin typeface="+mn-ea"/>
              </a:rPr>
              <a:t>500</a:t>
            </a:r>
            <a:r>
              <a:rPr lang="ja-JP" altLang="ja-JP" sz="2000" dirty="0">
                <a:solidFill>
                  <a:srgbClr val="FF0000"/>
                </a:solidFill>
                <a:latin typeface="+mn-ea"/>
              </a:rPr>
              <a:t>例以上</a:t>
            </a:r>
            <a:r>
              <a:rPr lang="ja-JP" altLang="ja-JP" sz="2000" dirty="0">
                <a:latin typeface="+mn-ea"/>
              </a:rPr>
              <a:t>を確保すること．</a:t>
            </a:r>
          </a:p>
          <a:p>
            <a:pPr marL="361950" indent="-361950">
              <a:lnSpc>
                <a:spcPct val="150000"/>
              </a:lnSpc>
            </a:pPr>
            <a:r>
              <a:rPr lang="ja-JP" altLang="ja-JP" sz="2000" dirty="0">
                <a:latin typeface="+mn-ea"/>
              </a:rPr>
              <a:t>（</a:t>
            </a:r>
            <a:r>
              <a:rPr lang="en-US" altLang="ja-JP" sz="2000" dirty="0">
                <a:latin typeface="+mn-ea"/>
              </a:rPr>
              <a:t>2)</a:t>
            </a:r>
            <a:r>
              <a:rPr lang="ja-JP" altLang="en-US" sz="2000" dirty="0">
                <a:latin typeface="+mn-ea"/>
              </a:rPr>
              <a:t>　</a:t>
            </a:r>
            <a:r>
              <a:rPr lang="ja-JP" altLang="ja-JP" sz="2000" dirty="0">
                <a:solidFill>
                  <a:srgbClr val="FF0000"/>
                </a:solidFill>
                <a:latin typeface="+mn-ea"/>
              </a:rPr>
              <a:t>専門研修指導医</a:t>
            </a:r>
            <a:r>
              <a:rPr lang="en-US" altLang="ja-JP" sz="2000" dirty="0">
                <a:solidFill>
                  <a:srgbClr val="FF0000"/>
                </a:solidFill>
                <a:latin typeface="+mn-ea"/>
              </a:rPr>
              <a:t>1</a:t>
            </a:r>
            <a:r>
              <a:rPr lang="ja-JP" altLang="ja-JP" sz="2000" dirty="0">
                <a:solidFill>
                  <a:srgbClr val="FF0000"/>
                </a:solidFill>
                <a:latin typeface="+mn-ea"/>
              </a:rPr>
              <a:t>名につき学年を問わず、</a:t>
            </a:r>
            <a:r>
              <a:rPr lang="en-US" altLang="ja-JP" sz="2000" dirty="0">
                <a:solidFill>
                  <a:srgbClr val="FF0000"/>
                </a:solidFill>
                <a:latin typeface="+mn-ea"/>
              </a:rPr>
              <a:t>3</a:t>
            </a:r>
            <a:r>
              <a:rPr lang="ja-JP" altLang="ja-JP" sz="2000" dirty="0">
                <a:solidFill>
                  <a:srgbClr val="FF0000"/>
                </a:solidFill>
                <a:latin typeface="+mn-ea"/>
              </a:rPr>
              <a:t>名の専攻医を超えない</a:t>
            </a:r>
            <a:r>
              <a:rPr lang="ja-JP" altLang="ja-JP" sz="2000" dirty="0">
                <a:latin typeface="+mn-ea"/>
              </a:rPr>
              <a:t>ような管理体制をとる．プログラム統括責任者も指導医になることができる．</a:t>
            </a:r>
            <a:endParaRPr lang="en-US" altLang="ja-JP" sz="2000" dirty="0">
              <a:latin typeface="+mn-ea"/>
            </a:endParaRPr>
          </a:p>
          <a:p>
            <a:pPr marL="361950" indent="-361950">
              <a:lnSpc>
                <a:spcPct val="150000"/>
              </a:lnSpc>
            </a:pPr>
            <a:r>
              <a:rPr lang="ja-JP" altLang="ja-JP" sz="2000" dirty="0">
                <a:latin typeface="+mn-ea"/>
              </a:rPr>
              <a:t>（</a:t>
            </a:r>
            <a:r>
              <a:rPr lang="en-US" altLang="ja-JP" sz="2000" dirty="0">
                <a:latin typeface="+mn-ea"/>
              </a:rPr>
              <a:t>3)</a:t>
            </a:r>
            <a:r>
              <a:rPr lang="ja-JP" altLang="en-US" sz="2000" dirty="0">
                <a:latin typeface="+mn-ea"/>
              </a:rPr>
              <a:t>　定員は、症例数から算出される定員と指導医数から算出される定員を比較し、少ない方が定員となります</a:t>
            </a:r>
          </a:p>
          <a:p>
            <a:pPr marL="361950" indent="-361950">
              <a:lnSpc>
                <a:spcPct val="150000"/>
              </a:lnSpc>
            </a:pPr>
            <a:endParaRPr lang="ja-JP" altLang="ja-JP" sz="2400" dirty="0">
              <a:latin typeface="+mn-ea"/>
            </a:endParaRPr>
          </a:p>
        </p:txBody>
      </p:sp>
      <p:sp>
        <p:nvSpPr>
          <p:cNvPr id="6" name="正方形/長方形 5"/>
          <p:cNvSpPr/>
          <p:nvPr/>
        </p:nvSpPr>
        <p:spPr>
          <a:xfrm>
            <a:off x="612106" y="4893687"/>
            <a:ext cx="7919788" cy="1200329"/>
          </a:xfrm>
          <a:prstGeom prst="rect">
            <a:avLst/>
          </a:prstGeom>
          <a:noFill/>
        </p:spPr>
        <p:txBody>
          <a:bodyPr wrap="square">
            <a:spAutoFit/>
          </a:bodyPr>
          <a:lstStyle/>
          <a:p>
            <a:pPr algn="just"/>
            <a:r>
              <a:rPr lang="ja-JP" altLang="ja-JP" kern="100" dirty="0">
                <a:solidFill>
                  <a:srgbClr val="000000"/>
                </a:solidFill>
                <a:latin typeface="+mn-ea"/>
                <a:cs typeface="Times New Roman" panose="02020603050405020304" pitchFamily="18" charset="0"/>
              </a:rPr>
              <a:t>注１．２つ以上の研修施設群の</a:t>
            </a:r>
            <a:r>
              <a:rPr lang="ja-JP" altLang="ja-JP" kern="100" dirty="0">
                <a:latin typeface="+mn-ea"/>
                <a:cs typeface="Times New Roman" panose="02020603050405020304" pitchFamily="18" charset="0"/>
              </a:rPr>
              <a:t>連携</a:t>
            </a:r>
            <a:r>
              <a:rPr lang="ja-JP" altLang="ja-JP" kern="100" dirty="0">
                <a:solidFill>
                  <a:srgbClr val="000000"/>
                </a:solidFill>
                <a:latin typeface="+mn-ea"/>
                <a:cs typeface="Times New Roman" panose="02020603050405020304" pitchFamily="18" charset="0"/>
              </a:rPr>
              <a:t>施設となる場合は，各研修施設群への症例数</a:t>
            </a:r>
            <a:r>
              <a:rPr lang="ja-JP" altLang="en-US" kern="100" dirty="0">
                <a:solidFill>
                  <a:srgbClr val="000000"/>
                </a:solidFill>
                <a:latin typeface="+mn-ea"/>
                <a:cs typeface="Times New Roman" panose="02020603050405020304" pitchFamily="18" charset="0"/>
              </a:rPr>
              <a:t>の割り当てに</a:t>
            </a:r>
            <a:r>
              <a:rPr lang="ja-JP" altLang="ja-JP" kern="100" dirty="0">
                <a:solidFill>
                  <a:srgbClr val="000000"/>
                </a:solidFill>
                <a:latin typeface="+mn-ea"/>
                <a:cs typeface="Times New Roman" panose="02020603050405020304" pitchFamily="18" charset="0"/>
              </a:rPr>
              <a:t>ついてダブルカウントとならないよう協議調整する．</a:t>
            </a:r>
            <a:endParaRPr lang="en-US" altLang="ja-JP" kern="100" dirty="0">
              <a:solidFill>
                <a:srgbClr val="000000"/>
              </a:solidFill>
              <a:latin typeface="+mn-ea"/>
              <a:cs typeface="Times New Roman" panose="02020603050405020304" pitchFamily="18" charset="0"/>
            </a:endParaRPr>
          </a:p>
          <a:p>
            <a:pPr algn="just"/>
            <a:r>
              <a:rPr lang="ja-JP" altLang="en-US" kern="100" dirty="0">
                <a:solidFill>
                  <a:srgbClr val="FF0000"/>
                </a:solidFill>
                <a:latin typeface="+mn-ea"/>
                <a:cs typeface="Times New Roman" panose="02020603050405020304" pitchFamily="18" charset="0"/>
              </a:rPr>
              <a:t>注２．連携施設からの症例数の割り当ては、１人の専攻医当たり</a:t>
            </a:r>
            <a:r>
              <a:rPr lang="en-US" altLang="ja-JP" kern="100" dirty="0">
                <a:solidFill>
                  <a:srgbClr val="FF0000"/>
                </a:solidFill>
                <a:latin typeface="+mn-ea"/>
                <a:cs typeface="Times New Roman" panose="02020603050405020304" pitchFamily="18" charset="0"/>
              </a:rPr>
              <a:t>15</a:t>
            </a:r>
            <a:r>
              <a:rPr lang="ja-JP" altLang="en-US" kern="100" dirty="0">
                <a:solidFill>
                  <a:srgbClr val="FF0000"/>
                </a:solidFill>
                <a:latin typeface="+mn-ea"/>
                <a:cs typeface="Times New Roman" panose="02020603050405020304" pitchFamily="18" charset="0"/>
              </a:rPr>
              <a:t>症例</a:t>
            </a:r>
            <a:r>
              <a:rPr lang="en-US" altLang="ja-JP" kern="100" dirty="0">
                <a:solidFill>
                  <a:srgbClr val="FF0000"/>
                </a:solidFill>
                <a:latin typeface="+mn-ea"/>
                <a:cs typeface="Times New Roman" panose="02020603050405020304" pitchFamily="18" charset="0"/>
              </a:rPr>
              <a:t>/</a:t>
            </a:r>
            <a:r>
              <a:rPr lang="ja-JP" altLang="en-US" kern="100" dirty="0">
                <a:solidFill>
                  <a:srgbClr val="FF0000"/>
                </a:solidFill>
                <a:latin typeface="+mn-ea"/>
                <a:cs typeface="Times New Roman" panose="02020603050405020304" pitchFamily="18" charset="0"/>
              </a:rPr>
              <a:t>月以上の</a:t>
            </a:r>
            <a:r>
              <a:rPr lang="en-US" altLang="ja-JP" kern="100" dirty="0">
                <a:solidFill>
                  <a:srgbClr val="FF0000"/>
                </a:solidFill>
                <a:latin typeface="+mn-ea"/>
                <a:cs typeface="Times New Roman" panose="02020603050405020304" pitchFamily="18" charset="0"/>
              </a:rPr>
              <a:t>NCD</a:t>
            </a:r>
            <a:r>
              <a:rPr lang="ja-JP" altLang="en-US" kern="100" dirty="0">
                <a:solidFill>
                  <a:srgbClr val="FF0000"/>
                </a:solidFill>
                <a:latin typeface="+mn-ea"/>
                <a:cs typeface="Times New Roman" panose="02020603050405020304" pitchFamily="18" charset="0"/>
              </a:rPr>
              <a:t>登録数を目安とする．</a:t>
            </a:r>
            <a:endParaRPr lang="en-US" altLang="ja-JP" kern="100" dirty="0">
              <a:solidFill>
                <a:srgbClr val="FF0000"/>
              </a:solidFill>
              <a:latin typeface="+mn-ea"/>
              <a:cs typeface="Times New Roman" panose="02020603050405020304" pitchFamily="18" charset="0"/>
            </a:endParaRPr>
          </a:p>
        </p:txBody>
      </p:sp>
    </p:spTree>
    <p:extLst>
      <p:ext uri="{BB962C8B-B14F-4D97-AF65-F5344CB8AC3E}">
        <p14:creationId xmlns:p14="http://schemas.microsoft.com/office/powerpoint/2010/main" val="28605514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9144000" cy="100341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タイトル 2"/>
          <p:cNvSpPr txBox="1">
            <a:spLocks/>
          </p:cNvSpPr>
          <p:nvPr/>
        </p:nvSpPr>
        <p:spPr>
          <a:xfrm>
            <a:off x="176502" y="-79756"/>
            <a:ext cx="8808010" cy="128654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nSpc>
                <a:spcPct val="120000"/>
              </a:lnSpc>
            </a:pPr>
            <a:endParaRPr lang="en-US" altLang="ja-JP" sz="2000" dirty="0">
              <a:solidFill>
                <a:schemeClr val="bg1"/>
              </a:solidFill>
              <a:latin typeface="+mn-ea"/>
            </a:endParaRPr>
          </a:p>
          <a:p>
            <a:pPr>
              <a:lnSpc>
                <a:spcPct val="120000"/>
              </a:lnSpc>
            </a:pPr>
            <a:r>
              <a:rPr lang="en-US" altLang="ja-JP" sz="2400" dirty="0">
                <a:solidFill>
                  <a:schemeClr val="bg1"/>
                </a:solidFill>
                <a:latin typeface="+mn-ea"/>
                <a:ea typeface="+mn-ea"/>
              </a:rPr>
              <a:t>Ex. </a:t>
            </a:r>
            <a:r>
              <a:rPr lang="ja-JP" altLang="en-US" sz="2400" dirty="0">
                <a:solidFill>
                  <a:schemeClr val="bg1"/>
                </a:solidFill>
                <a:latin typeface="+mn-ea"/>
                <a:ea typeface="+mn-ea"/>
              </a:rPr>
              <a:t>施設群</a:t>
            </a:r>
            <a:r>
              <a:rPr lang="ja-JP" altLang="ja-JP" sz="2400" dirty="0">
                <a:solidFill>
                  <a:schemeClr val="bg1"/>
                </a:solidFill>
                <a:latin typeface="+mn-ea"/>
                <a:ea typeface="+mn-ea"/>
              </a:rPr>
              <a:t>の年間</a:t>
            </a:r>
            <a:r>
              <a:rPr lang="ja-JP" altLang="en-US" sz="2400" dirty="0">
                <a:solidFill>
                  <a:schemeClr val="bg1"/>
                </a:solidFill>
                <a:latin typeface="+mn-ea"/>
                <a:ea typeface="+mn-ea"/>
              </a:rPr>
              <a:t>ＮＣＤ登録数</a:t>
            </a:r>
            <a:r>
              <a:rPr lang="ja-JP" altLang="ja-JP" sz="2400" dirty="0">
                <a:solidFill>
                  <a:schemeClr val="bg1"/>
                </a:solidFill>
                <a:latin typeface="+mn-ea"/>
                <a:ea typeface="+mn-ea"/>
              </a:rPr>
              <a:t>が</a:t>
            </a:r>
            <a:r>
              <a:rPr lang="en-US" altLang="ja-JP" sz="2400" dirty="0">
                <a:solidFill>
                  <a:schemeClr val="bg1"/>
                </a:solidFill>
                <a:latin typeface="+mn-ea"/>
                <a:ea typeface="+mn-ea"/>
              </a:rPr>
              <a:t>1000</a:t>
            </a:r>
            <a:r>
              <a:rPr lang="ja-JP" altLang="ja-JP" sz="2400" dirty="0">
                <a:solidFill>
                  <a:schemeClr val="bg1"/>
                </a:solidFill>
                <a:latin typeface="+mn-ea"/>
                <a:ea typeface="+mn-ea"/>
              </a:rPr>
              <a:t>例とすると専攻医</a:t>
            </a:r>
            <a:r>
              <a:rPr lang="ja-JP" altLang="en-US" sz="2400" dirty="0">
                <a:solidFill>
                  <a:schemeClr val="bg1"/>
                </a:solidFill>
                <a:latin typeface="+mn-ea"/>
                <a:ea typeface="+mn-ea"/>
              </a:rPr>
              <a:t>は何人</a:t>
            </a:r>
            <a:r>
              <a:rPr lang="ja-JP" altLang="ja-JP" sz="2400" dirty="0">
                <a:solidFill>
                  <a:schemeClr val="bg1"/>
                </a:solidFill>
                <a:latin typeface="+mn-ea"/>
                <a:ea typeface="+mn-ea"/>
              </a:rPr>
              <a:t>採用できるのでしょうか</a:t>
            </a:r>
            <a:r>
              <a:rPr lang="ja-JP" altLang="en-US" sz="2400" dirty="0">
                <a:solidFill>
                  <a:schemeClr val="bg1"/>
                </a:solidFill>
                <a:latin typeface="+mn-ea"/>
                <a:ea typeface="+mn-ea"/>
              </a:rPr>
              <a:t>？　</a:t>
            </a:r>
            <a:endParaRPr lang="en-US" altLang="ja-JP" sz="2400" dirty="0">
              <a:solidFill>
                <a:schemeClr val="bg1"/>
              </a:solidFill>
              <a:latin typeface="+mn-ea"/>
              <a:ea typeface="+mn-ea"/>
            </a:endParaRPr>
          </a:p>
          <a:p>
            <a:pPr>
              <a:lnSpc>
                <a:spcPct val="120000"/>
              </a:lnSpc>
            </a:pPr>
            <a:endParaRPr lang="ja-JP" altLang="ja-JP" sz="2400" b="1" dirty="0">
              <a:solidFill>
                <a:schemeClr val="bg1"/>
              </a:solidFill>
              <a:latin typeface="+mn-ea"/>
              <a:ea typeface="+mn-ea"/>
            </a:endParaRPr>
          </a:p>
        </p:txBody>
      </p:sp>
      <p:sp>
        <p:nvSpPr>
          <p:cNvPr id="6" name="Text Box 5"/>
          <p:cNvSpPr txBox="1">
            <a:spLocks noChangeArrowheads="1"/>
          </p:cNvSpPr>
          <p:nvPr/>
        </p:nvSpPr>
        <p:spPr bwMode="auto">
          <a:xfrm>
            <a:off x="176502" y="1955832"/>
            <a:ext cx="8455856" cy="2775760"/>
          </a:xfrm>
          <a:prstGeom prst="rect">
            <a:avLst/>
          </a:prstGeom>
          <a:noFill/>
          <a:ln w="9525">
            <a:noFill/>
            <a:miter lim="800000"/>
            <a:headEnd/>
            <a:tailEnd/>
          </a:ln>
        </p:spPr>
        <p:txBody>
          <a:bodyPr wrap="square">
            <a:spAutoFit/>
          </a:bodyPr>
          <a:lstStyle/>
          <a:p>
            <a:pPr marL="361950" indent="-361950">
              <a:lnSpc>
                <a:spcPct val="150000"/>
              </a:lnSpc>
            </a:pPr>
            <a:r>
              <a:rPr lang="ja-JP" altLang="en-US" sz="2400" dirty="0">
                <a:latin typeface="+mn-ea"/>
              </a:rPr>
              <a:t>Ａ　　</a:t>
            </a:r>
            <a:r>
              <a:rPr lang="ja-JP" altLang="ja-JP" sz="2400" dirty="0"/>
              <a:t>年間手術総数が</a:t>
            </a:r>
            <a:r>
              <a:rPr lang="en-US" altLang="ja-JP" sz="2400" dirty="0"/>
              <a:t>1,000</a:t>
            </a:r>
            <a:r>
              <a:rPr lang="ja-JP" altLang="ja-JP" sz="2400" dirty="0"/>
              <a:t>例のプログラムであれば、</a:t>
            </a:r>
            <a:r>
              <a:rPr lang="en-US" altLang="ja-JP" sz="2400" dirty="0"/>
              <a:t>3</a:t>
            </a:r>
            <a:r>
              <a:rPr lang="ja-JP" altLang="en-US" sz="2400" dirty="0"/>
              <a:t>年間で</a:t>
            </a:r>
            <a:r>
              <a:rPr lang="en-US" altLang="ja-JP" sz="2400" dirty="0"/>
              <a:t>3000</a:t>
            </a:r>
            <a:r>
              <a:rPr lang="ja-JP" altLang="en-US" sz="2400" dirty="0"/>
              <a:t>例（</a:t>
            </a:r>
            <a:r>
              <a:rPr lang="en-US" altLang="ja-JP" sz="2400" dirty="0"/>
              <a:t>1000</a:t>
            </a:r>
            <a:r>
              <a:rPr lang="ja-JP" altLang="en-US" sz="2400" dirty="0"/>
              <a:t>例</a:t>
            </a:r>
            <a:r>
              <a:rPr lang="en-US" altLang="ja-JP" sz="2400" dirty="0"/>
              <a:t>x3</a:t>
            </a:r>
            <a:r>
              <a:rPr lang="ja-JP" altLang="en-US" sz="2400" dirty="0"/>
              <a:t>年）の症例となるため、</a:t>
            </a:r>
            <a:r>
              <a:rPr lang="en-US" altLang="ja-JP" sz="2400" dirty="0"/>
              <a:t>3</a:t>
            </a:r>
            <a:r>
              <a:rPr lang="ja-JP" altLang="en-US" sz="2400" dirty="0"/>
              <a:t>年間で最大</a:t>
            </a:r>
            <a:r>
              <a:rPr lang="en-US" altLang="ja-JP" sz="2400" dirty="0"/>
              <a:t>6</a:t>
            </a:r>
            <a:r>
              <a:rPr lang="ja-JP" altLang="en-US" sz="2400" dirty="0"/>
              <a:t>名（</a:t>
            </a:r>
            <a:r>
              <a:rPr lang="en-US" altLang="ja-JP" sz="2400" dirty="0"/>
              <a:t>3000</a:t>
            </a:r>
            <a:r>
              <a:rPr lang="ja-JP" altLang="en-US" sz="2400" dirty="0"/>
              <a:t>例</a:t>
            </a:r>
            <a:r>
              <a:rPr lang="en-US" altLang="ja-JP" sz="2400" dirty="0"/>
              <a:t>÷500</a:t>
            </a:r>
            <a:r>
              <a:rPr lang="ja-JP" altLang="en-US" sz="2400" dirty="0"/>
              <a:t>例）の採用が可能となります。この定員を毎年均等にしますと、</a:t>
            </a:r>
            <a:r>
              <a:rPr lang="en-US" altLang="ja-JP" sz="2400" dirty="0"/>
              <a:t>1</a:t>
            </a:r>
            <a:r>
              <a:rPr lang="ja-JP" altLang="en-US" sz="2400" dirty="0"/>
              <a:t>年あたり平均</a:t>
            </a:r>
            <a:r>
              <a:rPr lang="en-US" altLang="ja-JP" sz="2400" dirty="0"/>
              <a:t>2</a:t>
            </a:r>
            <a:r>
              <a:rPr lang="ja-JP" altLang="en-US" sz="2400" dirty="0"/>
              <a:t>名</a:t>
            </a:r>
            <a:r>
              <a:rPr lang="en-US" altLang="ja-JP" sz="2400" dirty="0"/>
              <a:t>(3000</a:t>
            </a:r>
            <a:r>
              <a:rPr lang="ja-JP" altLang="en-US" sz="2400" dirty="0"/>
              <a:t>例</a:t>
            </a:r>
            <a:r>
              <a:rPr lang="en-US" altLang="ja-JP" sz="2400" dirty="0"/>
              <a:t>÷500</a:t>
            </a:r>
            <a:r>
              <a:rPr lang="ja-JP" altLang="en-US" sz="2400" dirty="0"/>
              <a:t>例</a:t>
            </a:r>
            <a:r>
              <a:rPr lang="en-US" altLang="ja-JP" sz="2400" dirty="0"/>
              <a:t>÷3</a:t>
            </a:r>
            <a:r>
              <a:rPr lang="ja-JP" altLang="en-US" sz="2400" dirty="0"/>
              <a:t>年間）の専攻医の採用が可能ということになります。</a:t>
            </a:r>
            <a:endParaRPr lang="ja-JP" altLang="ja-JP" sz="2400" dirty="0">
              <a:latin typeface="+mn-ea"/>
            </a:endParaRPr>
          </a:p>
        </p:txBody>
      </p:sp>
    </p:spTree>
    <p:extLst>
      <p:ext uri="{BB962C8B-B14F-4D97-AF65-F5344CB8AC3E}">
        <p14:creationId xmlns:p14="http://schemas.microsoft.com/office/powerpoint/2010/main" val="31428408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674401" y="600374"/>
            <a:ext cx="7648248" cy="5016758"/>
          </a:xfrm>
          <a:prstGeom prst="rect">
            <a:avLst/>
          </a:prstGeom>
        </p:spPr>
        <p:txBody>
          <a:bodyPr wrap="none">
            <a:spAutoFit/>
          </a:bodyPr>
          <a:lstStyle/>
          <a:p>
            <a:pPr marL="457200" indent="-457200">
              <a:lnSpc>
                <a:spcPct val="200000"/>
              </a:lnSpc>
              <a:buFont typeface="Arial" panose="020B0604020202020204" pitchFamily="34" charset="0"/>
              <a:buChar char="•"/>
            </a:pPr>
            <a:r>
              <a:rPr lang="ja-JP" altLang="en-US" sz="3200" dirty="0">
                <a:latin typeface="+mn-ea"/>
              </a:rPr>
              <a:t>プログラムの連携</a:t>
            </a:r>
            <a:endParaRPr lang="en-US" altLang="ja-JP" sz="3200" dirty="0">
              <a:latin typeface="+mn-ea"/>
            </a:endParaRPr>
          </a:p>
          <a:p>
            <a:pPr marL="457200" indent="-457200">
              <a:lnSpc>
                <a:spcPct val="200000"/>
              </a:lnSpc>
              <a:buFont typeface="Arial" panose="020B0604020202020204" pitchFamily="34" charset="0"/>
              <a:buChar char="•"/>
            </a:pPr>
            <a:r>
              <a:rPr lang="ja-JP" altLang="en-US" sz="3200" dirty="0">
                <a:latin typeface="+mn-ea"/>
              </a:rPr>
              <a:t>指導医資格について</a:t>
            </a:r>
            <a:endParaRPr lang="en-US" altLang="ja-JP" sz="3200" dirty="0">
              <a:latin typeface="+mn-ea"/>
            </a:endParaRPr>
          </a:p>
          <a:p>
            <a:pPr marL="457200" indent="-457200">
              <a:lnSpc>
                <a:spcPct val="200000"/>
              </a:lnSpc>
              <a:buFont typeface="Arial" panose="020B0604020202020204" pitchFamily="34" charset="0"/>
              <a:buChar char="•"/>
            </a:pPr>
            <a:r>
              <a:rPr lang="ja-JP" altLang="en-US" sz="3200" dirty="0">
                <a:latin typeface="+mn-ea"/>
              </a:rPr>
              <a:t>プログラムの専攻医定員数とその考え方</a:t>
            </a:r>
            <a:endParaRPr lang="en-US" altLang="ja-JP" sz="3200" dirty="0">
              <a:latin typeface="+mn-ea"/>
            </a:endParaRPr>
          </a:p>
          <a:p>
            <a:pPr marL="457200" indent="-457200">
              <a:lnSpc>
                <a:spcPct val="200000"/>
              </a:lnSpc>
              <a:buFont typeface="Arial" panose="020B0604020202020204" pitchFamily="34" charset="0"/>
              <a:buChar char="•"/>
            </a:pPr>
            <a:r>
              <a:rPr lang="ja-JP" altLang="en-US" sz="3200" dirty="0">
                <a:latin typeface="+mn-ea"/>
              </a:rPr>
              <a:t>専攻医の手術症例の算定法</a:t>
            </a:r>
            <a:endParaRPr lang="en-US" altLang="ja-JP" sz="3200" dirty="0">
              <a:latin typeface="+mn-ea"/>
            </a:endParaRPr>
          </a:p>
          <a:p>
            <a:pPr marL="457200" indent="-457200">
              <a:lnSpc>
                <a:spcPct val="200000"/>
              </a:lnSpc>
              <a:buFont typeface="Arial" panose="020B0604020202020204" pitchFamily="34" charset="0"/>
              <a:buChar char="•"/>
            </a:pPr>
            <a:r>
              <a:rPr lang="ja-JP" altLang="en-US" sz="3200" dirty="0">
                <a:latin typeface="+mn-ea"/>
              </a:rPr>
              <a:t>その他</a:t>
            </a:r>
          </a:p>
        </p:txBody>
      </p:sp>
    </p:spTree>
    <p:extLst>
      <p:ext uri="{BB962C8B-B14F-4D97-AF65-F5344CB8AC3E}">
        <p14:creationId xmlns:p14="http://schemas.microsoft.com/office/powerpoint/2010/main" val="42259487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0"/>
            <a:ext cx="9144000" cy="100341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507" name="Text Box 4"/>
          <p:cNvSpPr txBox="1">
            <a:spLocks noChangeArrowheads="1"/>
          </p:cNvSpPr>
          <p:nvPr/>
        </p:nvSpPr>
        <p:spPr bwMode="auto">
          <a:xfrm>
            <a:off x="1918872" y="302745"/>
            <a:ext cx="5306261" cy="530017"/>
          </a:xfrm>
          <a:prstGeom prst="rect">
            <a:avLst/>
          </a:prstGeom>
          <a:noFill/>
          <a:ln w="9525">
            <a:noFill/>
            <a:miter lim="800000"/>
            <a:headEnd/>
            <a:tailEnd/>
          </a:ln>
        </p:spPr>
        <p:txBody>
          <a:bodyPr wrap="none">
            <a:spAutoFit/>
          </a:bodyPr>
          <a:lstStyle/>
          <a:p>
            <a:pPr algn="ctr" fontAlgn="base">
              <a:spcBef>
                <a:spcPct val="0"/>
              </a:spcBef>
              <a:spcAft>
                <a:spcPct val="0"/>
              </a:spcAft>
            </a:pPr>
            <a:r>
              <a:rPr lang="ja-JP" altLang="ja-JP" sz="2844" dirty="0">
                <a:solidFill>
                  <a:srgbClr val="FFFFFF"/>
                </a:solidFill>
              </a:rPr>
              <a:t>専攻医受入数</a:t>
            </a:r>
            <a:r>
              <a:rPr lang="ja-JP" altLang="en-US" sz="2844" dirty="0">
                <a:solidFill>
                  <a:srgbClr val="FFFFFF"/>
                </a:solidFill>
              </a:rPr>
              <a:t>（シュミレーション）</a:t>
            </a:r>
            <a:endParaRPr lang="ja-JP" altLang="en-US" sz="2844" dirty="0">
              <a:solidFill>
                <a:srgbClr val="FFFFFF"/>
              </a:solidFill>
              <a:latin typeface="ＭＳ Ｐゴシック" pitchFamily="50" charset="-128"/>
              <a:ea typeface="ＭＳ Ｐゴシック" pitchFamily="50" charset="-128"/>
            </a:endParaRPr>
          </a:p>
        </p:txBody>
      </p:sp>
      <p:sp>
        <p:nvSpPr>
          <p:cNvPr id="2" name="正方形/長方形 1"/>
          <p:cNvSpPr/>
          <p:nvPr/>
        </p:nvSpPr>
        <p:spPr>
          <a:xfrm>
            <a:off x="115259" y="6053292"/>
            <a:ext cx="8896988" cy="338554"/>
          </a:xfrm>
          <a:prstGeom prst="rect">
            <a:avLst/>
          </a:prstGeom>
          <a:noFill/>
        </p:spPr>
        <p:txBody>
          <a:bodyPr wrap="square">
            <a:spAutoFit/>
          </a:bodyPr>
          <a:lstStyle/>
          <a:p>
            <a:pPr algn="just"/>
            <a:r>
              <a:rPr lang="ja-JP" altLang="en-US" sz="1600" kern="100" dirty="0">
                <a:solidFill>
                  <a:srgbClr val="FF0000"/>
                </a:solidFill>
                <a:latin typeface="+mn-ea"/>
                <a:cs typeface="Times New Roman" panose="02020603050405020304" pitchFamily="18" charset="0"/>
              </a:rPr>
              <a:t>連携施設からの症例数の割り当ては、１人の専攻医当たり</a:t>
            </a:r>
            <a:r>
              <a:rPr lang="en-US" altLang="ja-JP" sz="1600" kern="100" dirty="0">
                <a:solidFill>
                  <a:srgbClr val="FF0000"/>
                </a:solidFill>
                <a:latin typeface="+mn-ea"/>
                <a:cs typeface="Times New Roman" panose="02020603050405020304" pitchFamily="18" charset="0"/>
              </a:rPr>
              <a:t>15</a:t>
            </a:r>
            <a:r>
              <a:rPr lang="ja-JP" altLang="en-US" sz="1600" kern="100" dirty="0">
                <a:solidFill>
                  <a:srgbClr val="FF0000"/>
                </a:solidFill>
                <a:latin typeface="+mn-ea"/>
                <a:cs typeface="Times New Roman" panose="02020603050405020304" pitchFamily="18" charset="0"/>
              </a:rPr>
              <a:t>症例</a:t>
            </a:r>
            <a:r>
              <a:rPr lang="en-US" altLang="ja-JP" sz="1600" kern="100" dirty="0">
                <a:solidFill>
                  <a:srgbClr val="FF0000"/>
                </a:solidFill>
                <a:latin typeface="+mn-ea"/>
                <a:cs typeface="Times New Roman" panose="02020603050405020304" pitchFamily="18" charset="0"/>
              </a:rPr>
              <a:t>/</a:t>
            </a:r>
            <a:r>
              <a:rPr lang="ja-JP" altLang="en-US" sz="1600" kern="100" dirty="0">
                <a:solidFill>
                  <a:srgbClr val="FF0000"/>
                </a:solidFill>
                <a:latin typeface="+mn-ea"/>
                <a:cs typeface="Times New Roman" panose="02020603050405020304" pitchFamily="18" charset="0"/>
              </a:rPr>
              <a:t>月以上の</a:t>
            </a:r>
            <a:r>
              <a:rPr lang="en-US" altLang="ja-JP" sz="1600" kern="100" dirty="0">
                <a:solidFill>
                  <a:srgbClr val="FF0000"/>
                </a:solidFill>
                <a:latin typeface="+mn-ea"/>
                <a:cs typeface="Times New Roman" panose="02020603050405020304" pitchFamily="18" charset="0"/>
              </a:rPr>
              <a:t>NCD</a:t>
            </a:r>
            <a:r>
              <a:rPr lang="ja-JP" altLang="en-US" sz="1600" kern="100" dirty="0">
                <a:solidFill>
                  <a:srgbClr val="FF0000"/>
                </a:solidFill>
                <a:latin typeface="+mn-ea"/>
                <a:cs typeface="Times New Roman" panose="02020603050405020304" pitchFamily="18" charset="0"/>
              </a:rPr>
              <a:t>登録数を目安とする．</a:t>
            </a:r>
            <a:endParaRPr lang="en-US" altLang="ja-JP" sz="1600" kern="100" dirty="0">
              <a:solidFill>
                <a:srgbClr val="FF0000"/>
              </a:solidFill>
              <a:latin typeface="+mn-ea"/>
              <a:cs typeface="Times New Roman" panose="02020603050405020304" pitchFamily="18" charset="0"/>
            </a:endParaRPr>
          </a:p>
        </p:txBody>
      </p:sp>
      <p:graphicFrame>
        <p:nvGraphicFramePr>
          <p:cNvPr id="3" name="表 2"/>
          <p:cNvGraphicFramePr>
            <a:graphicFrameLocks noGrp="1"/>
          </p:cNvGraphicFramePr>
          <p:nvPr>
            <p:extLst>
              <p:ext uri="{D42A27DB-BD31-4B8C-83A1-F6EECF244321}">
                <p14:modId xmlns:p14="http://schemas.microsoft.com/office/powerpoint/2010/main" val="3011802544"/>
              </p:ext>
            </p:extLst>
          </p:nvPr>
        </p:nvGraphicFramePr>
        <p:xfrm>
          <a:off x="155510" y="1636801"/>
          <a:ext cx="8640959" cy="4227774"/>
        </p:xfrm>
        <a:graphic>
          <a:graphicData uri="http://schemas.openxmlformats.org/drawingml/2006/table">
            <a:tbl>
              <a:tblPr>
                <a:tableStyleId>{5C22544A-7EE6-4342-B048-85BDC9FD1C3A}</a:tableStyleId>
              </a:tblPr>
              <a:tblGrid>
                <a:gridCol w="2304256">
                  <a:extLst>
                    <a:ext uri="{9D8B030D-6E8A-4147-A177-3AD203B41FA5}">
                      <a16:colId xmlns:a16="http://schemas.microsoft.com/office/drawing/2014/main" val="20000"/>
                    </a:ext>
                  </a:extLst>
                </a:gridCol>
                <a:gridCol w="1216135">
                  <a:extLst>
                    <a:ext uri="{9D8B030D-6E8A-4147-A177-3AD203B41FA5}">
                      <a16:colId xmlns:a16="http://schemas.microsoft.com/office/drawing/2014/main" val="20001"/>
                    </a:ext>
                  </a:extLst>
                </a:gridCol>
                <a:gridCol w="3008334">
                  <a:extLst>
                    <a:ext uri="{9D8B030D-6E8A-4147-A177-3AD203B41FA5}">
                      <a16:colId xmlns:a16="http://schemas.microsoft.com/office/drawing/2014/main" val="20002"/>
                    </a:ext>
                  </a:extLst>
                </a:gridCol>
                <a:gridCol w="2112234">
                  <a:extLst>
                    <a:ext uri="{9D8B030D-6E8A-4147-A177-3AD203B41FA5}">
                      <a16:colId xmlns:a16="http://schemas.microsoft.com/office/drawing/2014/main" val="20003"/>
                    </a:ext>
                  </a:extLst>
                </a:gridCol>
              </a:tblGrid>
              <a:tr h="948354">
                <a:tc>
                  <a:txBody>
                    <a:bodyPr/>
                    <a:lstStyle/>
                    <a:p>
                      <a:pPr algn="ctr" fontAlgn="ctr"/>
                      <a:r>
                        <a:rPr lang="ja-JP" altLang="en-US" sz="2100" u="none" strike="noStrike" dirty="0">
                          <a:effectLst/>
                          <a:latin typeface="+mn-ea"/>
                          <a:ea typeface="+mn-ea"/>
                        </a:rPr>
                        <a:t>３年のＮＣＤ数</a:t>
                      </a:r>
                      <a:br>
                        <a:rPr lang="ja-JP" altLang="en-US" sz="2100" u="none" strike="noStrike" dirty="0">
                          <a:effectLst/>
                          <a:latin typeface="+mn-ea"/>
                          <a:ea typeface="+mn-ea"/>
                        </a:rPr>
                      </a:br>
                      <a:r>
                        <a:rPr lang="en-US" altLang="ja-JP" sz="2100" u="none" strike="noStrike" dirty="0">
                          <a:effectLst/>
                          <a:latin typeface="+mn-ea"/>
                          <a:ea typeface="+mn-ea"/>
                        </a:rPr>
                        <a:t>(</a:t>
                      </a:r>
                      <a:r>
                        <a:rPr lang="en-US" altLang="ja-JP" sz="2100" u="none" strike="noStrike" baseline="0" dirty="0">
                          <a:effectLst/>
                          <a:latin typeface="+mn-ea"/>
                          <a:ea typeface="+mn-ea"/>
                        </a:rPr>
                        <a:t>1</a:t>
                      </a:r>
                      <a:r>
                        <a:rPr lang="ja-JP" altLang="en-US" sz="2100" u="none" strike="noStrike" dirty="0">
                          <a:effectLst/>
                          <a:latin typeface="+mn-ea"/>
                          <a:ea typeface="+mn-ea"/>
                        </a:rPr>
                        <a:t>年平均）</a:t>
                      </a:r>
                      <a:endParaRPr lang="ja-JP" altLang="en-US" sz="2100" b="0" i="0" u="none" strike="noStrike" dirty="0">
                        <a:solidFill>
                          <a:srgbClr val="000000"/>
                        </a:solidFill>
                        <a:effectLst/>
                        <a:latin typeface="+mn-ea"/>
                        <a:ea typeface="+mn-ea"/>
                      </a:endParaRPr>
                    </a:p>
                  </a:txBody>
                  <a:tcPr marL="5644" marR="5644" marT="5644" marB="0" anchor="ctr"/>
                </a:tc>
                <a:tc>
                  <a:txBody>
                    <a:bodyPr/>
                    <a:lstStyle/>
                    <a:p>
                      <a:pPr algn="ctr" fontAlgn="ctr"/>
                      <a:r>
                        <a:rPr lang="ja-JP" altLang="en-US" sz="2100" u="none" strike="noStrike" dirty="0">
                          <a:effectLst/>
                          <a:latin typeface="+mn-ea"/>
                          <a:ea typeface="+mn-ea"/>
                        </a:rPr>
                        <a:t>指導医数</a:t>
                      </a:r>
                      <a:endParaRPr lang="ja-JP" altLang="en-US" sz="2100" b="0" i="0" u="none" strike="noStrike" dirty="0">
                        <a:solidFill>
                          <a:srgbClr val="000000"/>
                        </a:solidFill>
                        <a:effectLst/>
                        <a:latin typeface="+mn-ea"/>
                        <a:ea typeface="+mn-ea"/>
                      </a:endParaRPr>
                    </a:p>
                  </a:txBody>
                  <a:tcPr marL="5644" marR="5644" marT="5644" marB="0" anchor="ctr"/>
                </a:tc>
                <a:tc>
                  <a:txBody>
                    <a:bodyPr/>
                    <a:lstStyle/>
                    <a:p>
                      <a:pPr algn="ctr" fontAlgn="ctr"/>
                      <a:r>
                        <a:rPr lang="ja-JP" altLang="en-US" sz="2100" u="none" strike="noStrike" dirty="0">
                          <a:effectLst/>
                          <a:latin typeface="+mn-ea"/>
                          <a:ea typeface="+mn-ea"/>
                        </a:rPr>
                        <a:t>受け入れ可能専攻医数</a:t>
                      </a:r>
                      <a:br>
                        <a:rPr lang="ja-JP" altLang="en-US" sz="2100" u="none" strike="noStrike" dirty="0">
                          <a:effectLst/>
                          <a:latin typeface="+mn-ea"/>
                          <a:ea typeface="+mn-ea"/>
                        </a:rPr>
                      </a:br>
                      <a:r>
                        <a:rPr lang="ja-JP" altLang="en-US" sz="2100" u="none" strike="noStrike" dirty="0">
                          <a:effectLst/>
                          <a:latin typeface="+mn-ea"/>
                          <a:ea typeface="+mn-ea"/>
                        </a:rPr>
                        <a:t>（３年間）</a:t>
                      </a:r>
                      <a:endParaRPr lang="ja-JP" altLang="en-US" sz="2100" b="0" i="0" u="none" strike="noStrike" dirty="0">
                        <a:solidFill>
                          <a:srgbClr val="000000"/>
                        </a:solidFill>
                        <a:effectLst/>
                        <a:latin typeface="+mn-ea"/>
                        <a:ea typeface="+mn-ea"/>
                      </a:endParaRPr>
                    </a:p>
                  </a:txBody>
                  <a:tcPr marL="5644" marR="5644" marT="5644" marB="0" anchor="ctr"/>
                </a:tc>
                <a:tc>
                  <a:txBody>
                    <a:bodyPr/>
                    <a:lstStyle/>
                    <a:p>
                      <a:pPr algn="ctr" fontAlgn="ctr"/>
                      <a:r>
                        <a:rPr lang="zh-CN" altLang="en-US" sz="2100" u="none" strike="noStrike" dirty="0">
                          <a:effectLst/>
                          <a:latin typeface="ＭＳ Ｐゴシック" panose="020B0600070205080204" pitchFamily="50" charset="-128"/>
                          <a:ea typeface="ＭＳ Ｐゴシック" panose="020B0600070205080204" pitchFamily="50" charset="-128"/>
                        </a:rPr>
                        <a:t>募集専攻医数</a:t>
                      </a:r>
                      <a:endParaRPr lang="en-US" altLang="zh-CN" sz="2100" u="none" strike="noStrike" dirty="0">
                        <a:effectLst/>
                        <a:latin typeface="ＭＳ Ｐゴシック" panose="020B0600070205080204" pitchFamily="50" charset="-128"/>
                        <a:ea typeface="ＭＳ Ｐゴシック" panose="020B0600070205080204" pitchFamily="50" charset="-128"/>
                      </a:endParaRPr>
                    </a:p>
                    <a:p>
                      <a:pPr algn="ctr" fontAlgn="ctr"/>
                      <a:r>
                        <a:rPr lang="ja-JP" altLang="en-US" sz="2100" b="0" i="0" u="none" strike="noStrike" dirty="0">
                          <a:solidFill>
                            <a:srgbClr val="000000"/>
                          </a:solidFill>
                          <a:effectLst/>
                          <a:latin typeface="ＭＳ Ｐゴシック" panose="020B0600070205080204" pitchFamily="50" charset="-128"/>
                          <a:ea typeface="ＭＳ Ｐゴシック" panose="020B0600070205080204" pitchFamily="50" charset="-128"/>
                        </a:rPr>
                        <a:t>（毎年均等）</a:t>
                      </a:r>
                      <a:endParaRPr lang="zh-CN" altLang="en-US" sz="2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5644" marR="5644" marT="5644" marB="0" anchor="ctr"/>
                </a:tc>
                <a:extLst>
                  <a:ext uri="{0D108BD9-81ED-4DB2-BD59-A6C34878D82A}">
                    <a16:rowId xmlns:a16="http://schemas.microsoft.com/office/drawing/2014/main" val="10000"/>
                  </a:ext>
                </a:extLst>
              </a:tr>
              <a:tr h="655884">
                <a:tc>
                  <a:txBody>
                    <a:bodyPr/>
                    <a:lstStyle/>
                    <a:p>
                      <a:pPr algn="ctr" fontAlgn="ctr"/>
                      <a:r>
                        <a:rPr lang="en-US" altLang="ja-JP" sz="2100" u="none" strike="noStrike" dirty="0">
                          <a:effectLst/>
                          <a:latin typeface="+mn-ea"/>
                          <a:ea typeface="+mn-ea"/>
                        </a:rPr>
                        <a:t>7,500</a:t>
                      </a:r>
                    </a:p>
                    <a:p>
                      <a:pPr algn="ctr" fontAlgn="ctr"/>
                      <a:r>
                        <a:rPr lang="ja-JP" altLang="en-US" sz="2100" b="0" i="0" u="none" strike="noStrike" dirty="0">
                          <a:solidFill>
                            <a:srgbClr val="000000"/>
                          </a:solidFill>
                          <a:effectLst/>
                          <a:latin typeface="+mn-ea"/>
                          <a:ea typeface="+mn-ea"/>
                        </a:rPr>
                        <a:t>（</a:t>
                      </a:r>
                      <a:r>
                        <a:rPr lang="en-US" altLang="ja-JP" sz="2100" b="0" i="0" u="none" strike="noStrike" dirty="0">
                          <a:solidFill>
                            <a:srgbClr val="000000"/>
                          </a:solidFill>
                          <a:effectLst/>
                          <a:latin typeface="+mn-ea"/>
                          <a:ea typeface="+mn-ea"/>
                        </a:rPr>
                        <a:t>2,500</a:t>
                      </a:r>
                      <a:r>
                        <a:rPr lang="ja-JP" altLang="en-US" sz="2100" b="0" i="0" u="none" strike="noStrike" dirty="0">
                          <a:solidFill>
                            <a:srgbClr val="000000"/>
                          </a:solidFill>
                          <a:effectLst/>
                          <a:latin typeface="+mn-ea"/>
                          <a:ea typeface="+mn-ea"/>
                        </a:rPr>
                        <a:t>）</a:t>
                      </a:r>
                      <a:endParaRPr lang="en-US" altLang="ja-JP" sz="2100" b="0" i="0" u="none" strike="noStrike" dirty="0">
                        <a:solidFill>
                          <a:srgbClr val="000000"/>
                        </a:solidFill>
                        <a:effectLst/>
                        <a:latin typeface="+mn-ea"/>
                        <a:ea typeface="+mn-ea"/>
                      </a:endParaRPr>
                    </a:p>
                  </a:txBody>
                  <a:tcPr marL="5644" marR="5644" marT="5644" marB="0" anchor="ctr"/>
                </a:tc>
                <a:tc>
                  <a:txBody>
                    <a:bodyPr/>
                    <a:lstStyle/>
                    <a:p>
                      <a:pPr algn="ctr" fontAlgn="ctr"/>
                      <a:r>
                        <a:rPr lang="en-US" altLang="ja-JP" sz="2100" u="none" strike="noStrike" dirty="0">
                          <a:effectLst/>
                          <a:latin typeface="+mn-ea"/>
                          <a:ea typeface="+mn-ea"/>
                        </a:rPr>
                        <a:t>5</a:t>
                      </a:r>
                      <a:endParaRPr lang="en-US" altLang="ja-JP" sz="2100" b="0" i="0" u="none" strike="noStrike" dirty="0">
                        <a:solidFill>
                          <a:srgbClr val="000000"/>
                        </a:solidFill>
                        <a:effectLst/>
                        <a:latin typeface="+mn-ea"/>
                        <a:ea typeface="+mn-ea"/>
                      </a:endParaRPr>
                    </a:p>
                  </a:txBody>
                  <a:tcPr marL="5644" marR="5644" marT="5644" marB="0" anchor="ctr"/>
                </a:tc>
                <a:tc>
                  <a:txBody>
                    <a:bodyPr/>
                    <a:lstStyle/>
                    <a:p>
                      <a:pPr algn="ctr" fontAlgn="ctr"/>
                      <a:r>
                        <a:rPr lang="en-US" altLang="ja-JP" sz="2100" u="none" strike="noStrike" dirty="0">
                          <a:effectLst/>
                          <a:latin typeface="+mn-ea"/>
                          <a:ea typeface="+mn-ea"/>
                        </a:rPr>
                        <a:t>15</a:t>
                      </a:r>
                      <a:endParaRPr lang="en-US" altLang="ja-JP" sz="2100" b="0" i="0" u="none" strike="noStrike" dirty="0">
                        <a:solidFill>
                          <a:srgbClr val="000000"/>
                        </a:solidFill>
                        <a:effectLst/>
                        <a:latin typeface="+mn-ea"/>
                        <a:ea typeface="+mn-ea"/>
                      </a:endParaRPr>
                    </a:p>
                  </a:txBody>
                  <a:tcPr marL="5644" marR="5644" marT="5644" marB="0" anchor="ctr"/>
                </a:tc>
                <a:tc>
                  <a:txBody>
                    <a:bodyPr/>
                    <a:lstStyle/>
                    <a:p>
                      <a:pPr algn="ctr" fontAlgn="ctr"/>
                      <a:r>
                        <a:rPr lang="en-US" altLang="ja-JP" sz="2100" u="none" strike="noStrike">
                          <a:effectLst/>
                          <a:latin typeface="+mn-ea"/>
                          <a:ea typeface="+mn-ea"/>
                        </a:rPr>
                        <a:t>5</a:t>
                      </a:r>
                      <a:endParaRPr lang="en-US" altLang="ja-JP" sz="2100" b="0" i="0" u="none" strike="noStrike">
                        <a:solidFill>
                          <a:srgbClr val="000000"/>
                        </a:solidFill>
                        <a:effectLst/>
                        <a:latin typeface="+mn-ea"/>
                        <a:ea typeface="+mn-ea"/>
                      </a:endParaRPr>
                    </a:p>
                  </a:txBody>
                  <a:tcPr marL="5644" marR="5644" marT="5644" marB="0" anchor="ctr"/>
                </a:tc>
                <a:extLst>
                  <a:ext uri="{0D108BD9-81ED-4DB2-BD59-A6C34878D82A}">
                    <a16:rowId xmlns:a16="http://schemas.microsoft.com/office/drawing/2014/main" val="10001"/>
                  </a:ext>
                </a:extLst>
              </a:tr>
              <a:tr h="655884">
                <a:tc>
                  <a:txBody>
                    <a:bodyPr/>
                    <a:lstStyle/>
                    <a:p>
                      <a:pPr algn="ctr" fontAlgn="ctr"/>
                      <a:r>
                        <a:rPr lang="en-US" altLang="ja-JP" sz="2100" u="none" strike="noStrike" dirty="0">
                          <a:effectLst/>
                          <a:latin typeface="+mn-ea"/>
                          <a:ea typeface="+mn-ea"/>
                        </a:rPr>
                        <a:t>15,000</a:t>
                      </a:r>
                    </a:p>
                    <a:p>
                      <a:pPr algn="ctr" fontAlgn="ctr"/>
                      <a:r>
                        <a:rPr lang="en-US" altLang="ja-JP" sz="2100" b="0" i="0" u="none" strike="noStrike" dirty="0">
                          <a:solidFill>
                            <a:srgbClr val="000000"/>
                          </a:solidFill>
                          <a:effectLst/>
                          <a:latin typeface="+mn-ea"/>
                          <a:ea typeface="+mn-ea"/>
                        </a:rPr>
                        <a:t>(5,000)</a:t>
                      </a:r>
                    </a:p>
                  </a:txBody>
                  <a:tcPr marL="5644" marR="5644" marT="5644" marB="0" anchor="ctr"/>
                </a:tc>
                <a:tc>
                  <a:txBody>
                    <a:bodyPr/>
                    <a:lstStyle/>
                    <a:p>
                      <a:pPr algn="ctr" fontAlgn="ctr"/>
                      <a:r>
                        <a:rPr lang="en-US" altLang="ja-JP" sz="2100" u="none" strike="noStrike" dirty="0">
                          <a:effectLst/>
                          <a:latin typeface="+mn-ea"/>
                          <a:ea typeface="+mn-ea"/>
                        </a:rPr>
                        <a:t>10</a:t>
                      </a:r>
                      <a:endParaRPr lang="en-US" altLang="ja-JP" sz="2100" b="0" i="0" u="none" strike="noStrike" dirty="0">
                        <a:solidFill>
                          <a:srgbClr val="000000"/>
                        </a:solidFill>
                        <a:effectLst/>
                        <a:latin typeface="+mn-ea"/>
                        <a:ea typeface="+mn-ea"/>
                      </a:endParaRPr>
                    </a:p>
                  </a:txBody>
                  <a:tcPr marL="5644" marR="5644" marT="5644" marB="0" anchor="ctr"/>
                </a:tc>
                <a:tc>
                  <a:txBody>
                    <a:bodyPr/>
                    <a:lstStyle/>
                    <a:p>
                      <a:pPr algn="ctr" fontAlgn="ctr"/>
                      <a:r>
                        <a:rPr lang="en-US" altLang="ja-JP" sz="2100" u="none" strike="noStrike" dirty="0">
                          <a:effectLst/>
                          <a:latin typeface="+mn-ea"/>
                          <a:ea typeface="+mn-ea"/>
                        </a:rPr>
                        <a:t>30</a:t>
                      </a:r>
                      <a:endParaRPr lang="en-US" altLang="ja-JP" sz="2100" b="0" i="0" u="none" strike="noStrike" dirty="0">
                        <a:solidFill>
                          <a:srgbClr val="000000"/>
                        </a:solidFill>
                        <a:effectLst/>
                        <a:latin typeface="+mn-ea"/>
                        <a:ea typeface="+mn-ea"/>
                      </a:endParaRPr>
                    </a:p>
                  </a:txBody>
                  <a:tcPr marL="5644" marR="5644" marT="5644" marB="0" anchor="ctr"/>
                </a:tc>
                <a:tc>
                  <a:txBody>
                    <a:bodyPr/>
                    <a:lstStyle/>
                    <a:p>
                      <a:pPr algn="ctr" fontAlgn="ctr"/>
                      <a:r>
                        <a:rPr lang="en-US" altLang="ja-JP" sz="2100" u="none" strike="noStrike">
                          <a:effectLst/>
                          <a:latin typeface="+mn-ea"/>
                          <a:ea typeface="+mn-ea"/>
                        </a:rPr>
                        <a:t>10</a:t>
                      </a:r>
                      <a:endParaRPr lang="en-US" altLang="ja-JP" sz="2100" b="0" i="0" u="none" strike="noStrike">
                        <a:solidFill>
                          <a:srgbClr val="000000"/>
                        </a:solidFill>
                        <a:effectLst/>
                        <a:latin typeface="+mn-ea"/>
                        <a:ea typeface="+mn-ea"/>
                      </a:endParaRPr>
                    </a:p>
                  </a:txBody>
                  <a:tcPr marL="5644" marR="5644" marT="5644" marB="0" anchor="ctr"/>
                </a:tc>
                <a:extLst>
                  <a:ext uri="{0D108BD9-81ED-4DB2-BD59-A6C34878D82A}">
                    <a16:rowId xmlns:a16="http://schemas.microsoft.com/office/drawing/2014/main" val="10002"/>
                  </a:ext>
                </a:extLst>
              </a:tr>
              <a:tr h="655884">
                <a:tc>
                  <a:txBody>
                    <a:bodyPr/>
                    <a:lstStyle/>
                    <a:p>
                      <a:pPr algn="ctr" fontAlgn="ctr"/>
                      <a:r>
                        <a:rPr lang="en-US" altLang="ja-JP" sz="2100" u="none" strike="noStrike" dirty="0">
                          <a:effectLst/>
                          <a:latin typeface="+mn-ea"/>
                          <a:ea typeface="+mn-ea"/>
                        </a:rPr>
                        <a:t>22,500</a:t>
                      </a:r>
                    </a:p>
                    <a:p>
                      <a:pPr algn="ctr" fontAlgn="ctr"/>
                      <a:r>
                        <a:rPr lang="en-US" altLang="ja-JP" sz="2100" b="0" i="0" u="none" strike="noStrike" dirty="0">
                          <a:solidFill>
                            <a:srgbClr val="000000"/>
                          </a:solidFill>
                          <a:effectLst/>
                          <a:latin typeface="+mn-ea"/>
                          <a:ea typeface="+mn-ea"/>
                        </a:rPr>
                        <a:t>(7,500)</a:t>
                      </a:r>
                    </a:p>
                  </a:txBody>
                  <a:tcPr marL="5644" marR="5644" marT="5644" marB="0" anchor="ctr"/>
                </a:tc>
                <a:tc>
                  <a:txBody>
                    <a:bodyPr/>
                    <a:lstStyle/>
                    <a:p>
                      <a:pPr algn="ctr" fontAlgn="ctr"/>
                      <a:r>
                        <a:rPr lang="en-US" altLang="ja-JP" sz="2100" u="none" strike="noStrike">
                          <a:effectLst/>
                          <a:latin typeface="+mn-ea"/>
                          <a:ea typeface="+mn-ea"/>
                        </a:rPr>
                        <a:t>15</a:t>
                      </a:r>
                      <a:endParaRPr lang="en-US" altLang="ja-JP" sz="2100" b="0" i="0" u="none" strike="noStrike">
                        <a:solidFill>
                          <a:srgbClr val="000000"/>
                        </a:solidFill>
                        <a:effectLst/>
                        <a:latin typeface="+mn-ea"/>
                        <a:ea typeface="+mn-ea"/>
                      </a:endParaRPr>
                    </a:p>
                  </a:txBody>
                  <a:tcPr marL="5644" marR="5644" marT="5644" marB="0" anchor="ctr"/>
                </a:tc>
                <a:tc>
                  <a:txBody>
                    <a:bodyPr/>
                    <a:lstStyle/>
                    <a:p>
                      <a:pPr algn="ctr" fontAlgn="ctr"/>
                      <a:r>
                        <a:rPr lang="en-US" altLang="ja-JP" sz="2100" u="none" strike="noStrike" dirty="0">
                          <a:effectLst/>
                          <a:latin typeface="+mn-ea"/>
                          <a:ea typeface="+mn-ea"/>
                        </a:rPr>
                        <a:t>45</a:t>
                      </a:r>
                      <a:endParaRPr lang="en-US" altLang="ja-JP" sz="2100" b="0" i="0" u="none" strike="noStrike" dirty="0">
                        <a:solidFill>
                          <a:srgbClr val="000000"/>
                        </a:solidFill>
                        <a:effectLst/>
                        <a:latin typeface="+mn-ea"/>
                        <a:ea typeface="+mn-ea"/>
                      </a:endParaRPr>
                    </a:p>
                  </a:txBody>
                  <a:tcPr marL="5644" marR="5644" marT="5644" marB="0" anchor="ctr"/>
                </a:tc>
                <a:tc>
                  <a:txBody>
                    <a:bodyPr/>
                    <a:lstStyle/>
                    <a:p>
                      <a:pPr algn="ctr" fontAlgn="ctr"/>
                      <a:r>
                        <a:rPr lang="en-US" altLang="ja-JP" sz="2100" u="none" strike="noStrike">
                          <a:effectLst/>
                          <a:latin typeface="+mn-ea"/>
                          <a:ea typeface="+mn-ea"/>
                        </a:rPr>
                        <a:t>15</a:t>
                      </a:r>
                      <a:endParaRPr lang="en-US" altLang="ja-JP" sz="2100" b="0" i="0" u="none" strike="noStrike">
                        <a:solidFill>
                          <a:srgbClr val="000000"/>
                        </a:solidFill>
                        <a:effectLst/>
                        <a:latin typeface="+mn-ea"/>
                        <a:ea typeface="+mn-ea"/>
                      </a:endParaRPr>
                    </a:p>
                  </a:txBody>
                  <a:tcPr marL="5644" marR="5644" marT="5644" marB="0" anchor="ctr"/>
                </a:tc>
                <a:extLst>
                  <a:ext uri="{0D108BD9-81ED-4DB2-BD59-A6C34878D82A}">
                    <a16:rowId xmlns:a16="http://schemas.microsoft.com/office/drawing/2014/main" val="10003"/>
                  </a:ext>
                </a:extLst>
              </a:tr>
              <a:tr h="655884">
                <a:tc>
                  <a:txBody>
                    <a:bodyPr/>
                    <a:lstStyle/>
                    <a:p>
                      <a:pPr algn="ctr" fontAlgn="ctr"/>
                      <a:r>
                        <a:rPr lang="en-US" altLang="ja-JP" sz="2100" u="none" strike="noStrike" dirty="0">
                          <a:effectLst/>
                          <a:latin typeface="+mn-ea"/>
                          <a:ea typeface="+mn-ea"/>
                        </a:rPr>
                        <a:t>30,000</a:t>
                      </a:r>
                    </a:p>
                    <a:p>
                      <a:pPr algn="ctr" fontAlgn="ctr"/>
                      <a:r>
                        <a:rPr lang="en-US" altLang="ja-JP" sz="2100" b="0" i="0" u="none" strike="noStrike" dirty="0">
                          <a:solidFill>
                            <a:srgbClr val="000000"/>
                          </a:solidFill>
                          <a:effectLst/>
                          <a:latin typeface="+mn-ea"/>
                          <a:ea typeface="+mn-ea"/>
                        </a:rPr>
                        <a:t>(10,000)</a:t>
                      </a:r>
                    </a:p>
                  </a:txBody>
                  <a:tcPr marL="5644" marR="5644" marT="5644" marB="0" anchor="ctr"/>
                </a:tc>
                <a:tc>
                  <a:txBody>
                    <a:bodyPr/>
                    <a:lstStyle/>
                    <a:p>
                      <a:pPr algn="ctr" fontAlgn="ctr"/>
                      <a:r>
                        <a:rPr lang="en-US" altLang="ja-JP" sz="2100" u="none" strike="noStrike" dirty="0">
                          <a:effectLst/>
                          <a:latin typeface="+mn-ea"/>
                          <a:ea typeface="+mn-ea"/>
                        </a:rPr>
                        <a:t>20</a:t>
                      </a:r>
                      <a:endParaRPr lang="en-US" altLang="ja-JP" sz="2100" b="0" i="0" u="none" strike="noStrike" dirty="0">
                        <a:solidFill>
                          <a:srgbClr val="000000"/>
                        </a:solidFill>
                        <a:effectLst/>
                        <a:latin typeface="+mn-ea"/>
                        <a:ea typeface="+mn-ea"/>
                      </a:endParaRPr>
                    </a:p>
                  </a:txBody>
                  <a:tcPr marL="5644" marR="5644" marT="5644" marB="0" anchor="ctr"/>
                </a:tc>
                <a:tc>
                  <a:txBody>
                    <a:bodyPr/>
                    <a:lstStyle/>
                    <a:p>
                      <a:pPr algn="ctr" fontAlgn="ctr"/>
                      <a:r>
                        <a:rPr lang="en-US" altLang="ja-JP" sz="2100" u="none" strike="noStrike" dirty="0">
                          <a:effectLst/>
                          <a:latin typeface="+mn-ea"/>
                          <a:ea typeface="+mn-ea"/>
                        </a:rPr>
                        <a:t>60</a:t>
                      </a:r>
                      <a:endParaRPr lang="en-US" altLang="ja-JP" sz="2100" b="0" i="0" u="none" strike="noStrike" dirty="0">
                        <a:solidFill>
                          <a:srgbClr val="000000"/>
                        </a:solidFill>
                        <a:effectLst/>
                        <a:latin typeface="+mn-ea"/>
                        <a:ea typeface="+mn-ea"/>
                      </a:endParaRPr>
                    </a:p>
                  </a:txBody>
                  <a:tcPr marL="5644" marR="5644" marT="5644" marB="0" anchor="ctr"/>
                </a:tc>
                <a:tc>
                  <a:txBody>
                    <a:bodyPr/>
                    <a:lstStyle/>
                    <a:p>
                      <a:pPr algn="ctr" fontAlgn="ctr"/>
                      <a:r>
                        <a:rPr lang="en-US" altLang="ja-JP" sz="2100" u="none" strike="noStrike" dirty="0">
                          <a:effectLst/>
                          <a:latin typeface="+mn-ea"/>
                          <a:ea typeface="+mn-ea"/>
                        </a:rPr>
                        <a:t>20</a:t>
                      </a:r>
                      <a:endParaRPr lang="en-US" altLang="ja-JP" sz="2100" b="0" i="0" u="none" strike="noStrike" dirty="0">
                        <a:solidFill>
                          <a:srgbClr val="000000"/>
                        </a:solidFill>
                        <a:effectLst/>
                        <a:latin typeface="+mn-ea"/>
                        <a:ea typeface="+mn-ea"/>
                      </a:endParaRPr>
                    </a:p>
                  </a:txBody>
                  <a:tcPr marL="5644" marR="5644" marT="5644" marB="0" anchor="ctr"/>
                </a:tc>
                <a:extLst>
                  <a:ext uri="{0D108BD9-81ED-4DB2-BD59-A6C34878D82A}">
                    <a16:rowId xmlns:a16="http://schemas.microsoft.com/office/drawing/2014/main" val="10004"/>
                  </a:ext>
                </a:extLst>
              </a:tr>
              <a:tr h="655884">
                <a:tc>
                  <a:txBody>
                    <a:bodyPr/>
                    <a:lstStyle/>
                    <a:p>
                      <a:pPr algn="ctr" fontAlgn="ctr"/>
                      <a:r>
                        <a:rPr lang="en-US" altLang="ja-JP" sz="2100" u="none" strike="noStrike" dirty="0">
                          <a:effectLst/>
                          <a:latin typeface="+mn-ea"/>
                          <a:ea typeface="+mn-ea"/>
                        </a:rPr>
                        <a:t>45,000</a:t>
                      </a:r>
                    </a:p>
                    <a:p>
                      <a:pPr algn="ctr" fontAlgn="ctr"/>
                      <a:r>
                        <a:rPr lang="en-US" altLang="ja-JP" sz="2100" b="0" i="0" u="none" strike="noStrike" dirty="0">
                          <a:solidFill>
                            <a:srgbClr val="000000"/>
                          </a:solidFill>
                          <a:effectLst/>
                          <a:latin typeface="+mn-ea"/>
                          <a:ea typeface="+mn-ea"/>
                        </a:rPr>
                        <a:t>(15,000)</a:t>
                      </a:r>
                    </a:p>
                  </a:txBody>
                  <a:tcPr marL="5644" marR="5644" marT="5644" marB="0" anchor="ctr"/>
                </a:tc>
                <a:tc>
                  <a:txBody>
                    <a:bodyPr/>
                    <a:lstStyle/>
                    <a:p>
                      <a:pPr algn="ctr" fontAlgn="ctr"/>
                      <a:r>
                        <a:rPr lang="en-US" altLang="ja-JP" sz="2100" u="none" strike="noStrike" dirty="0">
                          <a:effectLst/>
                          <a:latin typeface="+mn-ea"/>
                          <a:ea typeface="+mn-ea"/>
                        </a:rPr>
                        <a:t>30</a:t>
                      </a:r>
                      <a:endParaRPr lang="en-US" altLang="ja-JP" sz="2100" b="0" i="0" u="none" strike="noStrike" dirty="0">
                        <a:solidFill>
                          <a:srgbClr val="000000"/>
                        </a:solidFill>
                        <a:effectLst/>
                        <a:latin typeface="+mn-ea"/>
                        <a:ea typeface="+mn-ea"/>
                      </a:endParaRPr>
                    </a:p>
                  </a:txBody>
                  <a:tcPr marL="5644" marR="5644" marT="5644" marB="0" anchor="ctr"/>
                </a:tc>
                <a:tc>
                  <a:txBody>
                    <a:bodyPr/>
                    <a:lstStyle/>
                    <a:p>
                      <a:pPr algn="ctr" fontAlgn="ctr"/>
                      <a:r>
                        <a:rPr lang="en-US" altLang="ja-JP" sz="2100" u="none" strike="noStrike" dirty="0">
                          <a:effectLst/>
                          <a:latin typeface="+mn-ea"/>
                          <a:ea typeface="+mn-ea"/>
                        </a:rPr>
                        <a:t>90</a:t>
                      </a:r>
                      <a:endParaRPr lang="en-US" altLang="ja-JP" sz="2100" b="0" i="0" u="none" strike="noStrike" dirty="0">
                        <a:solidFill>
                          <a:srgbClr val="000000"/>
                        </a:solidFill>
                        <a:effectLst/>
                        <a:latin typeface="+mn-ea"/>
                        <a:ea typeface="+mn-ea"/>
                      </a:endParaRPr>
                    </a:p>
                  </a:txBody>
                  <a:tcPr marL="5644" marR="5644" marT="5644" marB="0" anchor="ctr"/>
                </a:tc>
                <a:tc>
                  <a:txBody>
                    <a:bodyPr/>
                    <a:lstStyle/>
                    <a:p>
                      <a:pPr algn="ctr" fontAlgn="ctr"/>
                      <a:r>
                        <a:rPr lang="en-US" altLang="ja-JP" sz="2100" u="none" strike="noStrike" dirty="0">
                          <a:effectLst/>
                          <a:latin typeface="+mn-ea"/>
                          <a:ea typeface="+mn-ea"/>
                        </a:rPr>
                        <a:t>30</a:t>
                      </a:r>
                      <a:endParaRPr lang="en-US" altLang="ja-JP" sz="2100" b="0" i="0" u="none" strike="noStrike" dirty="0">
                        <a:solidFill>
                          <a:srgbClr val="000000"/>
                        </a:solidFill>
                        <a:effectLst/>
                        <a:latin typeface="+mn-ea"/>
                        <a:ea typeface="+mn-ea"/>
                      </a:endParaRPr>
                    </a:p>
                  </a:txBody>
                  <a:tcPr marL="5644" marR="5644" marT="5644" marB="0" anchor="ct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5178673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674401" y="600374"/>
            <a:ext cx="7648248" cy="5016758"/>
          </a:xfrm>
          <a:prstGeom prst="rect">
            <a:avLst/>
          </a:prstGeom>
        </p:spPr>
        <p:txBody>
          <a:bodyPr wrap="none">
            <a:spAutoFit/>
          </a:bodyPr>
          <a:lstStyle/>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プログラムの連携</a:t>
            </a:r>
            <a:endParaRPr lang="en-US" altLang="ja-JP" sz="3200" dirty="0">
              <a:solidFill>
                <a:schemeClr val="bg1">
                  <a:lumMod val="75000"/>
                </a:schemeClr>
              </a:solidFill>
              <a:latin typeface="+mn-ea"/>
            </a:endParaRPr>
          </a:p>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指導医資格について</a:t>
            </a:r>
            <a:endParaRPr lang="en-US" altLang="ja-JP" sz="3200" dirty="0">
              <a:solidFill>
                <a:schemeClr val="bg1">
                  <a:lumMod val="75000"/>
                </a:schemeClr>
              </a:solidFill>
              <a:latin typeface="+mn-ea"/>
            </a:endParaRPr>
          </a:p>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プログラムの専攻医定員数とその考え方</a:t>
            </a:r>
            <a:endParaRPr lang="en-US" altLang="ja-JP" sz="3200" dirty="0">
              <a:solidFill>
                <a:schemeClr val="bg1">
                  <a:lumMod val="75000"/>
                </a:schemeClr>
              </a:solidFill>
              <a:latin typeface="+mn-ea"/>
            </a:endParaRPr>
          </a:p>
          <a:p>
            <a:pPr marL="457200" indent="-457200">
              <a:lnSpc>
                <a:spcPct val="200000"/>
              </a:lnSpc>
              <a:buFont typeface="Arial" panose="020B0604020202020204" pitchFamily="34" charset="0"/>
              <a:buChar char="•"/>
            </a:pPr>
            <a:r>
              <a:rPr lang="ja-JP" altLang="en-US" sz="3200" dirty="0">
                <a:latin typeface="+mn-ea"/>
              </a:rPr>
              <a:t>専攻医の手術症例の算定法</a:t>
            </a:r>
            <a:endParaRPr lang="en-US" altLang="ja-JP" sz="3200" dirty="0">
              <a:latin typeface="+mn-ea"/>
            </a:endParaRPr>
          </a:p>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その他</a:t>
            </a:r>
          </a:p>
        </p:txBody>
      </p:sp>
    </p:spTree>
    <p:extLst>
      <p:ext uri="{BB962C8B-B14F-4D97-AF65-F5344CB8AC3E}">
        <p14:creationId xmlns:p14="http://schemas.microsoft.com/office/powerpoint/2010/main" val="27428670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9144000" cy="100341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タイトル 2"/>
          <p:cNvSpPr txBox="1">
            <a:spLocks/>
          </p:cNvSpPr>
          <p:nvPr/>
        </p:nvSpPr>
        <p:spPr>
          <a:xfrm>
            <a:off x="395536" y="238298"/>
            <a:ext cx="8602690" cy="8255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2400" dirty="0">
                <a:solidFill>
                  <a:schemeClr val="bg1"/>
                </a:solidFill>
                <a:latin typeface="+mn-ea"/>
                <a:ea typeface="+mn-ea"/>
              </a:rPr>
              <a:t>Q. </a:t>
            </a:r>
            <a:r>
              <a:rPr lang="ja-JP" altLang="en-US" sz="2400" dirty="0">
                <a:solidFill>
                  <a:schemeClr val="bg1"/>
                </a:solidFill>
                <a:latin typeface="+mn-ea"/>
                <a:ea typeface="+mn-ea"/>
              </a:rPr>
              <a:t>手術に参加した専攻医の手術症例の算定について</a:t>
            </a:r>
            <a:endParaRPr lang="en-US" altLang="ja-JP" sz="2400" dirty="0">
              <a:solidFill>
                <a:schemeClr val="bg1"/>
              </a:solidFill>
              <a:latin typeface="+mn-ea"/>
              <a:ea typeface="+mn-ea"/>
            </a:endParaRPr>
          </a:p>
          <a:p>
            <a:r>
              <a:rPr lang="ja-JP" altLang="en-US" sz="2400" dirty="0">
                <a:solidFill>
                  <a:schemeClr val="bg1"/>
                </a:solidFill>
                <a:latin typeface="+mn-ea"/>
                <a:ea typeface="+mn-ea"/>
              </a:rPr>
              <a:t>　　</a:t>
            </a:r>
            <a:endParaRPr lang="en-US" altLang="ja-JP" sz="2400" dirty="0">
              <a:solidFill>
                <a:schemeClr val="bg1"/>
              </a:solidFill>
              <a:latin typeface="+mn-ea"/>
              <a:ea typeface="+mn-ea"/>
            </a:endParaRPr>
          </a:p>
        </p:txBody>
      </p:sp>
      <p:sp>
        <p:nvSpPr>
          <p:cNvPr id="5" name="Text Box 5"/>
          <p:cNvSpPr txBox="1">
            <a:spLocks noChangeArrowheads="1"/>
          </p:cNvSpPr>
          <p:nvPr/>
        </p:nvSpPr>
        <p:spPr bwMode="auto">
          <a:xfrm>
            <a:off x="344072" y="1477367"/>
            <a:ext cx="8455856" cy="2400657"/>
          </a:xfrm>
          <a:prstGeom prst="rect">
            <a:avLst/>
          </a:prstGeom>
          <a:noFill/>
          <a:ln w="9525">
            <a:noFill/>
            <a:miter lim="800000"/>
            <a:headEnd/>
            <a:tailEnd/>
          </a:ln>
        </p:spPr>
        <p:txBody>
          <a:bodyPr wrap="square">
            <a:spAutoFit/>
          </a:bodyPr>
          <a:lstStyle/>
          <a:p>
            <a:pPr marL="288000">
              <a:lnSpc>
                <a:spcPct val="150000"/>
              </a:lnSpc>
            </a:pPr>
            <a:r>
              <a:rPr lang="ja-JP" altLang="en-US" sz="2000" dirty="0"/>
              <a:t>　</a:t>
            </a:r>
            <a:r>
              <a:rPr lang="ja-JP" altLang="ja-JP" sz="2000" dirty="0"/>
              <a:t>基本的には</a:t>
            </a:r>
            <a:r>
              <a:rPr lang="ja-JP" altLang="en-US" sz="2000" dirty="0"/>
              <a:t>、</a:t>
            </a:r>
            <a:r>
              <a:rPr lang="ja-JP" altLang="ja-JP" sz="2000" dirty="0"/>
              <a:t>実際に専攻医が手術に参加し周術期管理を行ったと専門研修指導医が承認した症例について、他の専攻医が登録した症例でも経験症例として加算することができます。</a:t>
            </a:r>
            <a:endParaRPr lang="en-US" altLang="ja-JP" sz="2000" dirty="0"/>
          </a:p>
          <a:p>
            <a:pPr marL="288000">
              <a:lnSpc>
                <a:spcPct val="150000"/>
              </a:lnSpc>
            </a:pPr>
            <a:r>
              <a:rPr lang="ja-JP" altLang="en-US" sz="2000" dirty="0"/>
              <a:t>　術者としての登録は</a:t>
            </a:r>
            <a:r>
              <a:rPr lang="en-US" altLang="ja-JP" sz="2000" dirty="0"/>
              <a:t>1</a:t>
            </a:r>
            <a:r>
              <a:rPr lang="ja-JP" altLang="en-US" sz="2000" dirty="0"/>
              <a:t>名ですが、助手としての登録は</a:t>
            </a:r>
            <a:r>
              <a:rPr lang="ja-JP" altLang="ja-JP" sz="2000" dirty="0"/>
              <a:t>施設</a:t>
            </a:r>
            <a:r>
              <a:rPr lang="ja-JP" altLang="en-US" sz="2000" dirty="0"/>
              <a:t>の</a:t>
            </a:r>
            <a:r>
              <a:rPr lang="ja-JP" altLang="ja-JP" sz="2000" dirty="0"/>
              <a:t>判断で適切な範囲で登録をお願い致します。</a:t>
            </a:r>
            <a:endParaRPr lang="ja-JP" altLang="ja-JP" sz="2400" dirty="0">
              <a:latin typeface="+mn-ea"/>
            </a:endParaRPr>
          </a:p>
        </p:txBody>
      </p:sp>
    </p:spTree>
    <p:extLst>
      <p:ext uri="{BB962C8B-B14F-4D97-AF65-F5344CB8AC3E}">
        <p14:creationId xmlns:p14="http://schemas.microsoft.com/office/powerpoint/2010/main" val="14658887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674401" y="600374"/>
            <a:ext cx="7648248" cy="5016758"/>
          </a:xfrm>
          <a:prstGeom prst="rect">
            <a:avLst/>
          </a:prstGeom>
        </p:spPr>
        <p:txBody>
          <a:bodyPr wrap="none">
            <a:spAutoFit/>
          </a:bodyPr>
          <a:lstStyle/>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プログラムの連携</a:t>
            </a:r>
            <a:endParaRPr lang="en-US" altLang="ja-JP" sz="3200" dirty="0">
              <a:solidFill>
                <a:schemeClr val="bg1">
                  <a:lumMod val="75000"/>
                </a:schemeClr>
              </a:solidFill>
              <a:latin typeface="+mn-ea"/>
            </a:endParaRPr>
          </a:p>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指導医資格について</a:t>
            </a:r>
            <a:endParaRPr lang="en-US" altLang="ja-JP" sz="3200" dirty="0">
              <a:solidFill>
                <a:schemeClr val="bg1">
                  <a:lumMod val="75000"/>
                </a:schemeClr>
              </a:solidFill>
              <a:latin typeface="+mn-ea"/>
            </a:endParaRPr>
          </a:p>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プログラムの専攻医定員数とその考え方</a:t>
            </a:r>
            <a:endParaRPr lang="en-US" altLang="ja-JP" sz="3200" dirty="0">
              <a:solidFill>
                <a:schemeClr val="bg1">
                  <a:lumMod val="75000"/>
                </a:schemeClr>
              </a:solidFill>
              <a:latin typeface="+mn-ea"/>
            </a:endParaRPr>
          </a:p>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専攻医の手術症例の算定法</a:t>
            </a:r>
            <a:endParaRPr lang="en-US" altLang="ja-JP" sz="3200" dirty="0">
              <a:solidFill>
                <a:schemeClr val="bg1">
                  <a:lumMod val="75000"/>
                </a:schemeClr>
              </a:solidFill>
              <a:latin typeface="+mn-ea"/>
            </a:endParaRPr>
          </a:p>
          <a:p>
            <a:pPr marL="457200" indent="-457200">
              <a:lnSpc>
                <a:spcPct val="200000"/>
              </a:lnSpc>
              <a:buFont typeface="Arial" panose="020B0604020202020204" pitchFamily="34" charset="0"/>
              <a:buChar char="•"/>
            </a:pPr>
            <a:r>
              <a:rPr lang="ja-JP" altLang="en-US" sz="3200" dirty="0">
                <a:latin typeface="+mn-ea"/>
              </a:rPr>
              <a:t>その他</a:t>
            </a:r>
          </a:p>
        </p:txBody>
      </p:sp>
    </p:spTree>
    <p:extLst>
      <p:ext uri="{BB962C8B-B14F-4D97-AF65-F5344CB8AC3E}">
        <p14:creationId xmlns:p14="http://schemas.microsoft.com/office/powerpoint/2010/main" val="37606295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9144000" cy="100341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タイトル 2"/>
          <p:cNvSpPr txBox="1">
            <a:spLocks/>
          </p:cNvSpPr>
          <p:nvPr/>
        </p:nvSpPr>
        <p:spPr>
          <a:xfrm>
            <a:off x="395536" y="238298"/>
            <a:ext cx="8602690" cy="8255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2400" dirty="0">
                <a:solidFill>
                  <a:schemeClr val="bg1"/>
                </a:solidFill>
                <a:latin typeface="+mn-ea"/>
                <a:ea typeface="+mn-ea"/>
              </a:rPr>
              <a:t>Q. </a:t>
            </a:r>
            <a:r>
              <a:rPr lang="ja-JP" altLang="en-US" sz="2400" dirty="0">
                <a:solidFill>
                  <a:schemeClr val="bg1"/>
                </a:solidFill>
                <a:latin typeface="+mn-ea"/>
                <a:ea typeface="+mn-ea"/>
              </a:rPr>
              <a:t>プログラムの更新は？　　</a:t>
            </a:r>
            <a:endParaRPr lang="en-US" altLang="ja-JP" sz="2400" dirty="0">
              <a:solidFill>
                <a:schemeClr val="bg1"/>
              </a:solidFill>
              <a:latin typeface="+mn-ea"/>
              <a:ea typeface="+mn-ea"/>
            </a:endParaRPr>
          </a:p>
        </p:txBody>
      </p:sp>
      <p:sp>
        <p:nvSpPr>
          <p:cNvPr id="5" name="Text Box 5"/>
          <p:cNvSpPr txBox="1">
            <a:spLocks noChangeArrowheads="1"/>
          </p:cNvSpPr>
          <p:nvPr/>
        </p:nvSpPr>
        <p:spPr bwMode="auto">
          <a:xfrm>
            <a:off x="344072" y="1477367"/>
            <a:ext cx="8455856" cy="3323987"/>
          </a:xfrm>
          <a:prstGeom prst="rect">
            <a:avLst/>
          </a:prstGeom>
          <a:noFill/>
          <a:ln w="9525">
            <a:noFill/>
            <a:miter lim="800000"/>
            <a:headEnd/>
            <a:tailEnd/>
          </a:ln>
        </p:spPr>
        <p:txBody>
          <a:bodyPr wrap="square">
            <a:spAutoFit/>
          </a:bodyPr>
          <a:lstStyle/>
          <a:p>
            <a:pPr>
              <a:lnSpc>
                <a:spcPct val="150000"/>
              </a:lnSpc>
            </a:pPr>
            <a:r>
              <a:rPr lang="ja-JP" altLang="en-US" sz="2000" dirty="0"/>
              <a:t>　</a:t>
            </a:r>
            <a:r>
              <a:rPr lang="ja-JP" altLang="ja-JP" sz="2000" dirty="0"/>
              <a:t>原則として５年ごとにプログラムを更新し、更新認定審査料</a:t>
            </a:r>
            <a:r>
              <a:rPr lang="ja-JP" altLang="en-US" sz="2000" dirty="0"/>
              <a:t>５</a:t>
            </a:r>
            <a:r>
              <a:rPr lang="ja-JP" altLang="ja-JP" sz="2000" dirty="0"/>
              <a:t>万円も納付するものと理解しております。</a:t>
            </a:r>
          </a:p>
          <a:p>
            <a:pPr>
              <a:lnSpc>
                <a:spcPct val="150000"/>
              </a:lnSpc>
            </a:pPr>
            <a:r>
              <a:rPr lang="ja-JP" altLang="ja-JP" sz="2000" dirty="0"/>
              <a:t>さらに毎年の変更事項に関しては、</a:t>
            </a:r>
            <a:r>
              <a:rPr lang="ja-JP" altLang="en-US" sz="2000" dirty="0"/>
              <a:t>原則として</a:t>
            </a:r>
            <a:r>
              <a:rPr lang="ja-JP" altLang="ja-JP" sz="2000" dirty="0"/>
              <a:t>日本外科学会が窓口となって、データの</a:t>
            </a:r>
            <a:r>
              <a:rPr lang="en-US" altLang="ja-JP" sz="2000" dirty="0"/>
              <a:t>up-date</a:t>
            </a:r>
            <a:r>
              <a:rPr lang="ja-JP" altLang="ja-JP" sz="2000" dirty="0"/>
              <a:t>（専門研修指導医の異動や施設の追加、削除など）が行われ</a:t>
            </a:r>
            <a:r>
              <a:rPr lang="ja-JP" altLang="en-US" sz="2000" dirty="0"/>
              <a:t>る予定です。</a:t>
            </a:r>
            <a:endParaRPr lang="en-US" altLang="ja-JP" sz="2000" dirty="0"/>
          </a:p>
          <a:p>
            <a:pPr>
              <a:lnSpc>
                <a:spcPct val="150000"/>
              </a:lnSpc>
            </a:pPr>
            <a:r>
              <a:rPr lang="ja-JP" altLang="ja-JP" sz="2000" dirty="0"/>
              <a:t>プログラムの骨格に大きく関わる変更でなければ可能と思われますが、この基準、認定方法については機構に確認する必要がございます。</a:t>
            </a:r>
            <a:endParaRPr lang="ja-JP" altLang="ja-JP" sz="2400" dirty="0">
              <a:latin typeface="+mn-ea"/>
            </a:endParaRPr>
          </a:p>
        </p:txBody>
      </p:sp>
    </p:spTree>
    <p:extLst>
      <p:ext uri="{BB962C8B-B14F-4D97-AF65-F5344CB8AC3E}">
        <p14:creationId xmlns:p14="http://schemas.microsoft.com/office/powerpoint/2010/main" val="8361840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674401" y="600374"/>
            <a:ext cx="7648248" cy="5016758"/>
          </a:xfrm>
          <a:prstGeom prst="rect">
            <a:avLst/>
          </a:prstGeom>
        </p:spPr>
        <p:txBody>
          <a:bodyPr wrap="none">
            <a:spAutoFit/>
          </a:bodyPr>
          <a:lstStyle/>
          <a:p>
            <a:pPr marL="457200" indent="-457200">
              <a:lnSpc>
                <a:spcPct val="200000"/>
              </a:lnSpc>
              <a:buFont typeface="Arial" panose="020B0604020202020204" pitchFamily="34" charset="0"/>
              <a:buChar char="•"/>
            </a:pPr>
            <a:r>
              <a:rPr lang="ja-JP" altLang="en-US" sz="3200" dirty="0">
                <a:latin typeface="+mn-ea"/>
              </a:rPr>
              <a:t>プログラムの連携</a:t>
            </a:r>
            <a:endParaRPr lang="en-US" altLang="ja-JP" sz="3200" dirty="0">
              <a:latin typeface="+mn-ea"/>
            </a:endParaRPr>
          </a:p>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指導医資格について</a:t>
            </a:r>
            <a:endParaRPr lang="en-US" altLang="ja-JP" sz="3200" dirty="0">
              <a:solidFill>
                <a:schemeClr val="bg1">
                  <a:lumMod val="75000"/>
                </a:schemeClr>
              </a:solidFill>
              <a:latin typeface="+mn-ea"/>
            </a:endParaRPr>
          </a:p>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プログラムの専攻医定員数とその考え方</a:t>
            </a:r>
            <a:endParaRPr lang="en-US" altLang="ja-JP" sz="3200" dirty="0">
              <a:solidFill>
                <a:schemeClr val="bg1">
                  <a:lumMod val="75000"/>
                </a:schemeClr>
              </a:solidFill>
              <a:latin typeface="+mn-ea"/>
            </a:endParaRPr>
          </a:p>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専攻医の手術症例の算定法</a:t>
            </a:r>
            <a:endParaRPr lang="en-US" altLang="ja-JP" sz="3200" dirty="0">
              <a:solidFill>
                <a:schemeClr val="bg1">
                  <a:lumMod val="75000"/>
                </a:schemeClr>
              </a:solidFill>
              <a:latin typeface="+mn-ea"/>
            </a:endParaRPr>
          </a:p>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その他</a:t>
            </a:r>
          </a:p>
        </p:txBody>
      </p:sp>
    </p:spTree>
    <p:extLst>
      <p:ext uri="{BB962C8B-B14F-4D97-AF65-F5344CB8AC3E}">
        <p14:creationId xmlns:p14="http://schemas.microsoft.com/office/powerpoint/2010/main" val="18439546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正方形/長方形 21"/>
          <p:cNvSpPr/>
          <p:nvPr/>
        </p:nvSpPr>
        <p:spPr>
          <a:xfrm>
            <a:off x="0" y="0"/>
            <a:ext cx="9144000" cy="100341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 name="直線コネクタ 4"/>
          <p:cNvCxnSpPr/>
          <p:nvPr/>
        </p:nvCxnSpPr>
        <p:spPr>
          <a:xfrm>
            <a:off x="3884995" y="4341730"/>
            <a:ext cx="896360" cy="383414"/>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直線コネクタ 5"/>
          <p:cNvCxnSpPr/>
          <p:nvPr/>
        </p:nvCxnSpPr>
        <p:spPr>
          <a:xfrm flipH="1">
            <a:off x="2522629" y="4249156"/>
            <a:ext cx="652706" cy="31773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直線コネクタ 6"/>
          <p:cNvCxnSpPr/>
          <p:nvPr/>
        </p:nvCxnSpPr>
        <p:spPr>
          <a:xfrm>
            <a:off x="3588807" y="3247638"/>
            <a:ext cx="0" cy="458071"/>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8" name="グループ化 7"/>
          <p:cNvGrpSpPr/>
          <p:nvPr/>
        </p:nvGrpSpPr>
        <p:grpSpPr>
          <a:xfrm>
            <a:off x="3042441" y="3571383"/>
            <a:ext cx="1088927" cy="1023577"/>
            <a:chOff x="4059137" y="3226805"/>
            <a:chExt cx="1088927" cy="1023577"/>
          </a:xfrm>
        </p:grpSpPr>
        <p:sp>
          <p:nvSpPr>
            <p:cNvPr id="9" name="円/楕円 8"/>
            <p:cNvSpPr/>
            <p:nvPr/>
          </p:nvSpPr>
          <p:spPr>
            <a:xfrm>
              <a:off x="4059137" y="3226805"/>
              <a:ext cx="1088927" cy="1023577"/>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0" name="正方形/長方形 9"/>
            <p:cNvSpPr/>
            <p:nvPr/>
          </p:nvSpPr>
          <p:spPr>
            <a:xfrm>
              <a:off x="4187399" y="3369186"/>
              <a:ext cx="859531" cy="707886"/>
            </a:xfrm>
            <a:prstGeom prst="rect">
              <a:avLst/>
            </a:prstGeom>
          </p:spPr>
          <p:txBody>
            <a:bodyPr wrap="none">
              <a:spAutoFit/>
            </a:bodyPr>
            <a:lstStyle/>
            <a:p>
              <a:pPr algn="ctr"/>
              <a:r>
                <a:rPr lang="ja-JP" altLang="en-US" sz="2000" dirty="0">
                  <a:solidFill>
                    <a:srgbClr val="FF0000"/>
                  </a:solidFill>
                  <a:latin typeface="+mn-ea"/>
                </a:rPr>
                <a:t>基幹</a:t>
              </a:r>
              <a:endParaRPr lang="en-US" altLang="ja-JP" sz="2000" dirty="0">
                <a:solidFill>
                  <a:srgbClr val="FF0000"/>
                </a:solidFill>
                <a:latin typeface="+mn-ea"/>
              </a:endParaRPr>
            </a:p>
            <a:p>
              <a:pPr algn="ctr"/>
              <a:r>
                <a:rPr lang="ja-JP" altLang="en-US" sz="2000" dirty="0">
                  <a:solidFill>
                    <a:srgbClr val="FF0000"/>
                  </a:solidFill>
                  <a:latin typeface="+mn-ea"/>
                </a:rPr>
                <a:t>施設</a:t>
              </a:r>
              <a:r>
                <a:rPr lang="en-US" altLang="ja-JP" sz="2000" dirty="0">
                  <a:solidFill>
                    <a:srgbClr val="FF0000"/>
                  </a:solidFill>
                  <a:latin typeface="+mn-ea"/>
                </a:rPr>
                <a:t>A</a:t>
              </a:r>
              <a:endParaRPr lang="ja-JP" altLang="en-US" sz="2000" dirty="0">
                <a:solidFill>
                  <a:srgbClr val="FF0000"/>
                </a:solidFill>
              </a:endParaRPr>
            </a:p>
          </p:txBody>
        </p:sp>
      </p:grpSp>
      <p:grpSp>
        <p:nvGrpSpPr>
          <p:cNvPr id="11" name="グループ化 10"/>
          <p:cNvGrpSpPr/>
          <p:nvPr/>
        </p:nvGrpSpPr>
        <p:grpSpPr>
          <a:xfrm>
            <a:off x="1298494" y="4105138"/>
            <a:ext cx="1448966" cy="1268078"/>
            <a:chOff x="3347864" y="4149080"/>
            <a:chExt cx="1016919" cy="951569"/>
          </a:xfrm>
        </p:grpSpPr>
        <p:sp>
          <p:nvSpPr>
            <p:cNvPr id="12" name="円/楕円 11"/>
            <p:cNvSpPr/>
            <p:nvPr/>
          </p:nvSpPr>
          <p:spPr>
            <a:xfrm>
              <a:off x="3347864" y="4149080"/>
              <a:ext cx="1016919" cy="951569"/>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3" name="正方形/長方形 12"/>
            <p:cNvSpPr/>
            <p:nvPr/>
          </p:nvSpPr>
          <p:spPr>
            <a:xfrm>
              <a:off x="3519395" y="4250383"/>
              <a:ext cx="669615" cy="762156"/>
            </a:xfrm>
            <a:prstGeom prst="rect">
              <a:avLst/>
            </a:prstGeom>
          </p:spPr>
          <p:txBody>
            <a:bodyPr wrap="none">
              <a:spAutoFit/>
            </a:bodyPr>
            <a:lstStyle/>
            <a:p>
              <a:pPr algn="ctr"/>
              <a:r>
                <a:rPr lang="ja-JP" altLang="en-US" sz="2000" dirty="0">
                  <a:solidFill>
                    <a:schemeClr val="bg1"/>
                  </a:solidFill>
                  <a:latin typeface="+mn-ea"/>
                </a:rPr>
                <a:t>基幹</a:t>
              </a:r>
              <a:endParaRPr lang="en-US" altLang="ja-JP" sz="2000" dirty="0">
                <a:solidFill>
                  <a:schemeClr val="bg1"/>
                </a:solidFill>
                <a:latin typeface="+mn-ea"/>
              </a:endParaRPr>
            </a:p>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C</a:t>
              </a:r>
              <a:endParaRPr lang="ja-JP" altLang="en-US" sz="2000" dirty="0">
                <a:solidFill>
                  <a:schemeClr val="bg1"/>
                </a:solidFill>
              </a:endParaRPr>
            </a:p>
          </p:txBody>
        </p:sp>
      </p:grpSp>
      <p:grpSp>
        <p:nvGrpSpPr>
          <p:cNvPr id="14" name="グループ化 13"/>
          <p:cNvGrpSpPr/>
          <p:nvPr/>
        </p:nvGrpSpPr>
        <p:grpSpPr>
          <a:xfrm>
            <a:off x="4698625" y="4349642"/>
            <a:ext cx="1016919" cy="951569"/>
            <a:chOff x="4932040" y="4149080"/>
            <a:chExt cx="1016919" cy="951569"/>
          </a:xfrm>
        </p:grpSpPr>
        <p:sp>
          <p:nvSpPr>
            <p:cNvPr id="15" name="円/楕円 14"/>
            <p:cNvSpPr/>
            <p:nvPr/>
          </p:nvSpPr>
          <p:spPr>
            <a:xfrm>
              <a:off x="4932040" y="4149080"/>
              <a:ext cx="1016919" cy="951569"/>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6" name="正方形/長方形 15"/>
            <p:cNvSpPr/>
            <p:nvPr/>
          </p:nvSpPr>
          <p:spPr>
            <a:xfrm>
              <a:off x="5006209" y="4250383"/>
              <a:ext cx="864339"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D</a:t>
              </a:r>
              <a:endParaRPr lang="ja-JP" altLang="en-US" sz="2000" dirty="0">
                <a:solidFill>
                  <a:schemeClr val="bg1"/>
                </a:solidFill>
              </a:endParaRPr>
            </a:p>
          </p:txBody>
        </p:sp>
      </p:grpSp>
      <p:grpSp>
        <p:nvGrpSpPr>
          <p:cNvPr id="17" name="グループ化 16"/>
          <p:cNvGrpSpPr/>
          <p:nvPr/>
        </p:nvGrpSpPr>
        <p:grpSpPr>
          <a:xfrm>
            <a:off x="3051248" y="2461969"/>
            <a:ext cx="1016919" cy="951569"/>
            <a:chOff x="4067944" y="2117391"/>
            <a:chExt cx="1016919" cy="951569"/>
          </a:xfrm>
        </p:grpSpPr>
        <p:sp>
          <p:nvSpPr>
            <p:cNvPr id="18" name="円/楕円 17"/>
            <p:cNvSpPr/>
            <p:nvPr/>
          </p:nvSpPr>
          <p:spPr>
            <a:xfrm>
              <a:off x="4067944" y="2117391"/>
              <a:ext cx="1016919" cy="951569"/>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9" name="正方形/長方形 18"/>
            <p:cNvSpPr/>
            <p:nvPr/>
          </p:nvSpPr>
          <p:spPr>
            <a:xfrm>
              <a:off x="4152532" y="2218694"/>
              <a:ext cx="843501"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E</a:t>
              </a:r>
              <a:endParaRPr lang="ja-JP" altLang="en-US" sz="2000" dirty="0">
                <a:solidFill>
                  <a:schemeClr val="bg1"/>
                </a:solidFill>
              </a:endParaRPr>
            </a:p>
          </p:txBody>
        </p:sp>
      </p:grpSp>
      <p:sp>
        <p:nvSpPr>
          <p:cNvPr id="20" name="円/楕円 19"/>
          <p:cNvSpPr/>
          <p:nvPr/>
        </p:nvSpPr>
        <p:spPr>
          <a:xfrm>
            <a:off x="938455" y="2204864"/>
            <a:ext cx="5328593" cy="381642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1" name="正方形/長方形 20"/>
          <p:cNvSpPr/>
          <p:nvPr/>
        </p:nvSpPr>
        <p:spPr>
          <a:xfrm>
            <a:off x="2600186" y="5345235"/>
            <a:ext cx="2376263" cy="400110"/>
          </a:xfrm>
          <a:prstGeom prst="rect">
            <a:avLst/>
          </a:prstGeom>
          <a:solidFill>
            <a:schemeClr val="bg1"/>
          </a:solidFill>
        </p:spPr>
        <p:txBody>
          <a:bodyPr wrap="square">
            <a:spAutoFit/>
          </a:bodyPr>
          <a:lstStyle/>
          <a:p>
            <a:pPr algn="ctr"/>
            <a:r>
              <a:rPr lang="en-US" altLang="ja-JP" sz="2000" dirty="0">
                <a:solidFill>
                  <a:srgbClr val="FF0000"/>
                </a:solidFill>
                <a:latin typeface="+mn-ea"/>
              </a:rPr>
              <a:t>A</a:t>
            </a:r>
            <a:r>
              <a:rPr lang="ja-JP" altLang="en-US" sz="2000" dirty="0">
                <a:solidFill>
                  <a:srgbClr val="FF0000"/>
                </a:solidFill>
                <a:latin typeface="+mn-ea"/>
              </a:rPr>
              <a:t>施設群プログラム</a:t>
            </a:r>
            <a:endParaRPr lang="ja-JP" altLang="en-US" sz="2000" dirty="0">
              <a:solidFill>
                <a:srgbClr val="FF0000"/>
              </a:solidFill>
            </a:endParaRPr>
          </a:p>
        </p:txBody>
      </p:sp>
      <p:sp>
        <p:nvSpPr>
          <p:cNvPr id="42" name="タイトル 2"/>
          <p:cNvSpPr txBox="1">
            <a:spLocks/>
          </p:cNvSpPr>
          <p:nvPr/>
        </p:nvSpPr>
        <p:spPr>
          <a:xfrm>
            <a:off x="409394" y="124846"/>
            <a:ext cx="6951201" cy="82551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2400" b="1" dirty="0">
                <a:solidFill>
                  <a:schemeClr val="bg1"/>
                </a:solidFill>
                <a:latin typeface="+mn-ea"/>
                <a:ea typeface="+mn-ea"/>
              </a:rPr>
              <a:t>Q. </a:t>
            </a:r>
            <a:r>
              <a:rPr lang="ja-JP" altLang="en-US" sz="2400" b="1" dirty="0">
                <a:solidFill>
                  <a:schemeClr val="bg1"/>
                </a:solidFill>
                <a:latin typeface="+mn-ea"/>
                <a:ea typeface="+mn-ea"/>
              </a:rPr>
              <a:t>単独施設のプログラムは認められますか？</a:t>
            </a:r>
            <a:endParaRPr lang="en-US" altLang="ja-JP" sz="2400" b="1" dirty="0">
              <a:solidFill>
                <a:schemeClr val="bg1"/>
              </a:solidFill>
              <a:latin typeface="+mn-ea"/>
              <a:ea typeface="+mn-ea"/>
            </a:endParaRPr>
          </a:p>
        </p:txBody>
      </p:sp>
      <p:sp>
        <p:nvSpPr>
          <p:cNvPr id="43" name="Text Box 5"/>
          <p:cNvSpPr txBox="1">
            <a:spLocks noChangeArrowheads="1"/>
          </p:cNvSpPr>
          <p:nvPr/>
        </p:nvSpPr>
        <p:spPr bwMode="auto">
          <a:xfrm>
            <a:off x="409394" y="1104715"/>
            <a:ext cx="8235250" cy="400110"/>
          </a:xfrm>
          <a:prstGeom prst="rect">
            <a:avLst/>
          </a:prstGeom>
          <a:noFill/>
          <a:ln w="9525">
            <a:noFill/>
            <a:miter lim="800000"/>
            <a:headEnd/>
            <a:tailEnd/>
          </a:ln>
        </p:spPr>
        <p:txBody>
          <a:bodyPr wrap="square">
            <a:spAutoFit/>
          </a:bodyPr>
          <a:lstStyle/>
          <a:p>
            <a:pPr fontAlgn="base">
              <a:spcBef>
                <a:spcPct val="0"/>
              </a:spcBef>
              <a:spcAft>
                <a:spcPct val="0"/>
              </a:spcAft>
            </a:pPr>
            <a:r>
              <a:rPr lang="ja-JP" altLang="en-US" sz="2000" b="1" dirty="0">
                <a:latin typeface="+mn-ea"/>
              </a:rPr>
              <a:t>Ａ．　認められません．</a:t>
            </a:r>
            <a:endParaRPr lang="en-US" altLang="ja-JP" sz="2000" b="1" dirty="0">
              <a:latin typeface="+mn-ea"/>
            </a:endParaRPr>
          </a:p>
        </p:txBody>
      </p:sp>
      <p:sp>
        <p:nvSpPr>
          <p:cNvPr id="44" name="正方形/長方形 43"/>
          <p:cNvSpPr/>
          <p:nvPr/>
        </p:nvSpPr>
        <p:spPr>
          <a:xfrm>
            <a:off x="2442144" y="1494108"/>
            <a:ext cx="4373313" cy="523220"/>
          </a:xfrm>
          <a:prstGeom prst="rect">
            <a:avLst/>
          </a:prstGeom>
        </p:spPr>
        <p:txBody>
          <a:bodyPr wrap="none">
            <a:spAutoFit/>
          </a:bodyPr>
          <a:lstStyle/>
          <a:p>
            <a:r>
              <a:rPr lang="ja-JP" altLang="en-US" sz="2800" dirty="0">
                <a:solidFill>
                  <a:srgbClr val="000000"/>
                </a:solidFill>
                <a:latin typeface="+mn-ea"/>
              </a:rPr>
              <a:t>専門研修施設群　（基本型）</a:t>
            </a:r>
            <a:endParaRPr lang="ja-JP" altLang="en-US" sz="2800" dirty="0"/>
          </a:p>
        </p:txBody>
      </p:sp>
      <p:sp>
        <p:nvSpPr>
          <p:cNvPr id="23" name="Text Box 5"/>
          <p:cNvSpPr txBox="1">
            <a:spLocks noChangeArrowheads="1"/>
          </p:cNvSpPr>
          <p:nvPr/>
        </p:nvSpPr>
        <p:spPr bwMode="auto">
          <a:xfrm>
            <a:off x="439874" y="6083115"/>
            <a:ext cx="8235250" cy="707886"/>
          </a:xfrm>
          <a:prstGeom prst="rect">
            <a:avLst/>
          </a:prstGeom>
          <a:noFill/>
          <a:ln w="9525">
            <a:noFill/>
            <a:miter lim="800000"/>
            <a:headEnd/>
            <a:tailEnd/>
          </a:ln>
        </p:spPr>
        <p:txBody>
          <a:bodyPr wrap="square">
            <a:spAutoFit/>
          </a:bodyPr>
          <a:lstStyle/>
          <a:p>
            <a:pPr fontAlgn="base">
              <a:spcBef>
                <a:spcPct val="0"/>
              </a:spcBef>
              <a:spcAft>
                <a:spcPct val="0"/>
              </a:spcAft>
            </a:pPr>
            <a:r>
              <a:rPr lang="ja-JP" altLang="en-US" sz="2000" b="1" dirty="0">
                <a:latin typeface="+mn-ea"/>
              </a:rPr>
              <a:t>連携施設の数に上限はありませんが、最終的には日本専門医機構による審査を経て最終的に判断されます。</a:t>
            </a:r>
            <a:endParaRPr lang="en-US" altLang="ja-JP" sz="2000" b="1" dirty="0">
              <a:latin typeface="+mn-ea"/>
            </a:endParaRPr>
          </a:p>
        </p:txBody>
      </p:sp>
    </p:spTree>
    <p:extLst>
      <p:ext uri="{BB962C8B-B14F-4D97-AF65-F5344CB8AC3E}">
        <p14:creationId xmlns:p14="http://schemas.microsoft.com/office/powerpoint/2010/main" val="30061878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正方形/長方形 37"/>
          <p:cNvSpPr/>
          <p:nvPr/>
        </p:nvSpPr>
        <p:spPr>
          <a:xfrm>
            <a:off x="0" y="0"/>
            <a:ext cx="9144000" cy="100341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 name="直線コネクタ 3"/>
          <p:cNvCxnSpPr/>
          <p:nvPr/>
        </p:nvCxnSpPr>
        <p:spPr>
          <a:xfrm flipH="1">
            <a:off x="5563193" y="4249156"/>
            <a:ext cx="1108866" cy="475991"/>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直線コネクタ 4"/>
          <p:cNvCxnSpPr/>
          <p:nvPr/>
        </p:nvCxnSpPr>
        <p:spPr>
          <a:xfrm>
            <a:off x="3884995" y="4341730"/>
            <a:ext cx="896360" cy="383414"/>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直線コネクタ 5"/>
          <p:cNvCxnSpPr/>
          <p:nvPr/>
        </p:nvCxnSpPr>
        <p:spPr>
          <a:xfrm flipH="1">
            <a:off x="2522629" y="4249156"/>
            <a:ext cx="652706" cy="31773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直線コネクタ 6"/>
          <p:cNvCxnSpPr/>
          <p:nvPr/>
        </p:nvCxnSpPr>
        <p:spPr>
          <a:xfrm>
            <a:off x="3588807" y="3247638"/>
            <a:ext cx="0" cy="458071"/>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8" name="グループ化 7"/>
          <p:cNvGrpSpPr/>
          <p:nvPr/>
        </p:nvGrpSpPr>
        <p:grpSpPr>
          <a:xfrm>
            <a:off x="3042441" y="3571383"/>
            <a:ext cx="1088927" cy="1023577"/>
            <a:chOff x="4059137" y="3226805"/>
            <a:chExt cx="1088927" cy="1023577"/>
          </a:xfrm>
        </p:grpSpPr>
        <p:sp>
          <p:nvSpPr>
            <p:cNvPr id="9" name="円/楕円 8"/>
            <p:cNvSpPr/>
            <p:nvPr/>
          </p:nvSpPr>
          <p:spPr>
            <a:xfrm>
              <a:off x="4059137" y="3226805"/>
              <a:ext cx="1088927" cy="1023577"/>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0" name="正方形/長方形 9"/>
            <p:cNvSpPr/>
            <p:nvPr/>
          </p:nvSpPr>
          <p:spPr>
            <a:xfrm>
              <a:off x="4187399" y="3369186"/>
              <a:ext cx="859531" cy="707886"/>
            </a:xfrm>
            <a:prstGeom prst="rect">
              <a:avLst/>
            </a:prstGeom>
          </p:spPr>
          <p:txBody>
            <a:bodyPr wrap="none">
              <a:spAutoFit/>
            </a:bodyPr>
            <a:lstStyle/>
            <a:p>
              <a:pPr algn="ctr"/>
              <a:r>
                <a:rPr lang="ja-JP" altLang="en-US" sz="2000" dirty="0">
                  <a:solidFill>
                    <a:srgbClr val="FF0000"/>
                  </a:solidFill>
                  <a:latin typeface="+mn-ea"/>
                </a:rPr>
                <a:t>基幹</a:t>
              </a:r>
              <a:endParaRPr lang="en-US" altLang="ja-JP" sz="2000" dirty="0">
                <a:solidFill>
                  <a:srgbClr val="FF0000"/>
                </a:solidFill>
                <a:latin typeface="+mn-ea"/>
              </a:endParaRPr>
            </a:p>
            <a:p>
              <a:pPr algn="ctr"/>
              <a:r>
                <a:rPr lang="ja-JP" altLang="en-US" sz="2000" dirty="0">
                  <a:solidFill>
                    <a:srgbClr val="FF0000"/>
                  </a:solidFill>
                  <a:latin typeface="+mn-ea"/>
                </a:rPr>
                <a:t>施設</a:t>
              </a:r>
              <a:r>
                <a:rPr lang="en-US" altLang="ja-JP" sz="2000" dirty="0">
                  <a:solidFill>
                    <a:srgbClr val="FF0000"/>
                  </a:solidFill>
                  <a:latin typeface="+mn-ea"/>
                </a:rPr>
                <a:t>A</a:t>
              </a:r>
              <a:endParaRPr lang="ja-JP" altLang="en-US" sz="2000" dirty="0">
                <a:solidFill>
                  <a:srgbClr val="FF0000"/>
                </a:solidFill>
              </a:endParaRPr>
            </a:p>
          </p:txBody>
        </p:sp>
      </p:grpSp>
      <p:grpSp>
        <p:nvGrpSpPr>
          <p:cNvPr id="11" name="グループ化 10"/>
          <p:cNvGrpSpPr/>
          <p:nvPr/>
        </p:nvGrpSpPr>
        <p:grpSpPr>
          <a:xfrm>
            <a:off x="1298494" y="4105138"/>
            <a:ext cx="1448966" cy="1268078"/>
            <a:chOff x="3347864" y="4149080"/>
            <a:chExt cx="1016919" cy="951569"/>
          </a:xfrm>
        </p:grpSpPr>
        <p:sp>
          <p:nvSpPr>
            <p:cNvPr id="12" name="円/楕円 11"/>
            <p:cNvSpPr/>
            <p:nvPr/>
          </p:nvSpPr>
          <p:spPr>
            <a:xfrm>
              <a:off x="3347864" y="4149080"/>
              <a:ext cx="1016919" cy="951569"/>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3" name="正方形/長方形 12"/>
            <p:cNvSpPr/>
            <p:nvPr/>
          </p:nvSpPr>
          <p:spPr>
            <a:xfrm>
              <a:off x="3519395" y="4250383"/>
              <a:ext cx="669615" cy="762156"/>
            </a:xfrm>
            <a:prstGeom prst="rect">
              <a:avLst/>
            </a:prstGeom>
          </p:spPr>
          <p:txBody>
            <a:bodyPr wrap="none">
              <a:spAutoFit/>
            </a:bodyPr>
            <a:lstStyle/>
            <a:p>
              <a:pPr algn="ctr"/>
              <a:r>
                <a:rPr lang="ja-JP" altLang="en-US" sz="2000" dirty="0">
                  <a:solidFill>
                    <a:schemeClr val="bg1"/>
                  </a:solidFill>
                  <a:latin typeface="+mn-ea"/>
                </a:rPr>
                <a:t>基幹</a:t>
              </a:r>
              <a:endParaRPr lang="en-US" altLang="ja-JP" sz="2000" dirty="0">
                <a:solidFill>
                  <a:schemeClr val="bg1"/>
                </a:solidFill>
                <a:latin typeface="+mn-ea"/>
              </a:endParaRPr>
            </a:p>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C</a:t>
              </a:r>
              <a:endParaRPr lang="ja-JP" altLang="en-US" sz="2000" dirty="0">
                <a:solidFill>
                  <a:schemeClr val="bg1"/>
                </a:solidFill>
              </a:endParaRPr>
            </a:p>
          </p:txBody>
        </p:sp>
      </p:grpSp>
      <p:grpSp>
        <p:nvGrpSpPr>
          <p:cNvPr id="14" name="グループ化 13"/>
          <p:cNvGrpSpPr/>
          <p:nvPr/>
        </p:nvGrpSpPr>
        <p:grpSpPr>
          <a:xfrm>
            <a:off x="4698625" y="4349642"/>
            <a:ext cx="1016919" cy="951569"/>
            <a:chOff x="4932040" y="4149080"/>
            <a:chExt cx="1016919" cy="951569"/>
          </a:xfrm>
        </p:grpSpPr>
        <p:sp>
          <p:nvSpPr>
            <p:cNvPr id="15" name="円/楕円 14"/>
            <p:cNvSpPr/>
            <p:nvPr/>
          </p:nvSpPr>
          <p:spPr>
            <a:xfrm>
              <a:off x="4932040" y="4149080"/>
              <a:ext cx="1016919" cy="951569"/>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6" name="正方形/長方形 15"/>
            <p:cNvSpPr/>
            <p:nvPr/>
          </p:nvSpPr>
          <p:spPr>
            <a:xfrm>
              <a:off x="5006209" y="4250383"/>
              <a:ext cx="864339"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D</a:t>
              </a:r>
              <a:endParaRPr lang="ja-JP" altLang="en-US" sz="2000" dirty="0">
                <a:solidFill>
                  <a:schemeClr val="bg1"/>
                </a:solidFill>
              </a:endParaRPr>
            </a:p>
          </p:txBody>
        </p:sp>
      </p:grpSp>
      <p:grpSp>
        <p:nvGrpSpPr>
          <p:cNvPr id="17" name="グループ化 16"/>
          <p:cNvGrpSpPr/>
          <p:nvPr/>
        </p:nvGrpSpPr>
        <p:grpSpPr>
          <a:xfrm>
            <a:off x="3051248" y="2461969"/>
            <a:ext cx="1016919" cy="951569"/>
            <a:chOff x="4067944" y="2117391"/>
            <a:chExt cx="1016919" cy="951569"/>
          </a:xfrm>
        </p:grpSpPr>
        <p:sp>
          <p:nvSpPr>
            <p:cNvPr id="18" name="円/楕円 17"/>
            <p:cNvSpPr/>
            <p:nvPr/>
          </p:nvSpPr>
          <p:spPr>
            <a:xfrm>
              <a:off x="4067944" y="2117391"/>
              <a:ext cx="1016919" cy="951569"/>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9" name="正方形/長方形 18"/>
            <p:cNvSpPr/>
            <p:nvPr/>
          </p:nvSpPr>
          <p:spPr>
            <a:xfrm>
              <a:off x="4152532" y="2218694"/>
              <a:ext cx="843501"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E</a:t>
              </a:r>
              <a:endParaRPr lang="ja-JP" altLang="en-US" sz="2000" dirty="0">
                <a:solidFill>
                  <a:schemeClr val="bg1"/>
                </a:solidFill>
              </a:endParaRPr>
            </a:p>
          </p:txBody>
        </p:sp>
      </p:grpSp>
      <p:sp>
        <p:nvSpPr>
          <p:cNvPr id="20" name="円/楕円 19"/>
          <p:cNvSpPr/>
          <p:nvPr/>
        </p:nvSpPr>
        <p:spPr>
          <a:xfrm>
            <a:off x="938455" y="2204864"/>
            <a:ext cx="5328593" cy="381642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1" name="正方形/長方形 20"/>
          <p:cNvSpPr/>
          <p:nvPr/>
        </p:nvSpPr>
        <p:spPr>
          <a:xfrm>
            <a:off x="2600186" y="5345235"/>
            <a:ext cx="2376263" cy="400110"/>
          </a:xfrm>
          <a:prstGeom prst="rect">
            <a:avLst/>
          </a:prstGeom>
          <a:solidFill>
            <a:schemeClr val="bg1"/>
          </a:solidFill>
        </p:spPr>
        <p:txBody>
          <a:bodyPr wrap="square">
            <a:spAutoFit/>
          </a:bodyPr>
          <a:lstStyle/>
          <a:p>
            <a:pPr algn="ctr"/>
            <a:r>
              <a:rPr lang="en-US" altLang="ja-JP" sz="2000" dirty="0">
                <a:solidFill>
                  <a:srgbClr val="FF0000"/>
                </a:solidFill>
                <a:latin typeface="+mn-ea"/>
              </a:rPr>
              <a:t>A</a:t>
            </a:r>
            <a:r>
              <a:rPr lang="ja-JP" altLang="en-US" sz="2000" dirty="0">
                <a:solidFill>
                  <a:srgbClr val="FF0000"/>
                </a:solidFill>
                <a:latin typeface="+mn-ea"/>
              </a:rPr>
              <a:t>施設群プログラム</a:t>
            </a:r>
            <a:endParaRPr lang="ja-JP" altLang="en-US" sz="2000" dirty="0">
              <a:solidFill>
                <a:srgbClr val="FF0000"/>
              </a:solidFill>
            </a:endParaRPr>
          </a:p>
        </p:txBody>
      </p:sp>
      <p:cxnSp>
        <p:nvCxnSpPr>
          <p:cNvPr id="22" name="直線コネクタ 21"/>
          <p:cNvCxnSpPr/>
          <p:nvPr/>
        </p:nvCxnSpPr>
        <p:spPr>
          <a:xfrm>
            <a:off x="7316818" y="4341733"/>
            <a:ext cx="390386" cy="253227"/>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p:cNvCxnSpPr/>
          <p:nvPr/>
        </p:nvCxnSpPr>
        <p:spPr>
          <a:xfrm>
            <a:off x="7020630" y="3247638"/>
            <a:ext cx="0" cy="458071"/>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4" name="グループ化 23"/>
          <p:cNvGrpSpPr/>
          <p:nvPr/>
        </p:nvGrpSpPr>
        <p:grpSpPr>
          <a:xfrm>
            <a:off x="6474264" y="3571383"/>
            <a:ext cx="1088927" cy="1023577"/>
            <a:chOff x="4059137" y="3226805"/>
            <a:chExt cx="1088927" cy="1023577"/>
          </a:xfrm>
          <a:solidFill>
            <a:schemeClr val="accent6">
              <a:lumMod val="20000"/>
              <a:lumOff val="80000"/>
            </a:schemeClr>
          </a:solidFill>
        </p:grpSpPr>
        <p:sp>
          <p:nvSpPr>
            <p:cNvPr id="25" name="円/楕円 24"/>
            <p:cNvSpPr/>
            <p:nvPr/>
          </p:nvSpPr>
          <p:spPr>
            <a:xfrm>
              <a:off x="4059137" y="3226805"/>
              <a:ext cx="1088927" cy="1023577"/>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6" name="正方形/長方形 25"/>
            <p:cNvSpPr/>
            <p:nvPr/>
          </p:nvSpPr>
          <p:spPr>
            <a:xfrm>
              <a:off x="4215724" y="3369186"/>
              <a:ext cx="861134" cy="707886"/>
            </a:xfrm>
            <a:prstGeom prst="rect">
              <a:avLst/>
            </a:prstGeom>
            <a:grpFill/>
          </p:spPr>
          <p:txBody>
            <a:bodyPr wrap="none">
              <a:spAutoFit/>
            </a:bodyPr>
            <a:lstStyle/>
            <a:p>
              <a:pPr algn="ctr"/>
              <a:r>
                <a:rPr lang="ja-JP" altLang="en-US" sz="2000" dirty="0">
                  <a:solidFill>
                    <a:srgbClr val="FF0000"/>
                  </a:solidFill>
                  <a:latin typeface="+mn-ea"/>
                </a:rPr>
                <a:t>基幹</a:t>
              </a:r>
              <a:endParaRPr lang="en-US" altLang="ja-JP" sz="2000" dirty="0">
                <a:solidFill>
                  <a:srgbClr val="FF0000"/>
                </a:solidFill>
                <a:latin typeface="+mn-ea"/>
              </a:endParaRPr>
            </a:p>
            <a:p>
              <a:pPr algn="ctr"/>
              <a:r>
                <a:rPr lang="ja-JP" altLang="en-US" sz="2000" dirty="0">
                  <a:solidFill>
                    <a:srgbClr val="FF0000"/>
                  </a:solidFill>
                  <a:latin typeface="+mn-ea"/>
                </a:rPr>
                <a:t>施設</a:t>
              </a:r>
              <a:r>
                <a:rPr lang="en-US" altLang="ja-JP" sz="2000" dirty="0">
                  <a:solidFill>
                    <a:srgbClr val="FF0000"/>
                  </a:solidFill>
                  <a:latin typeface="+mn-ea"/>
                </a:rPr>
                <a:t>B</a:t>
              </a:r>
              <a:endParaRPr lang="ja-JP" altLang="en-US" sz="2000" dirty="0">
                <a:solidFill>
                  <a:srgbClr val="FF0000"/>
                </a:solidFill>
              </a:endParaRPr>
            </a:p>
          </p:txBody>
        </p:sp>
      </p:grpSp>
      <p:grpSp>
        <p:nvGrpSpPr>
          <p:cNvPr id="27" name="グループ化 26"/>
          <p:cNvGrpSpPr/>
          <p:nvPr/>
        </p:nvGrpSpPr>
        <p:grpSpPr>
          <a:xfrm>
            <a:off x="7491183" y="4349642"/>
            <a:ext cx="1016919" cy="951569"/>
            <a:chOff x="4932040" y="4149080"/>
            <a:chExt cx="1016919" cy="951569"/>
          </a:xfrm>
        </p:grpSpPr>
        <p:sp>
          <p:nvSpPr>
            <p:cNvPr id="28" name="円/楕円 27"/>
            <p:cNvSpPr/>
            <p:nvPr/>
          </p:nvSpPr>
          <p:spPr>
            <a:xfrm>
              <a:off x="4932040" y="4149080"/>
              <a:ext cx="1016919" cy="951569"/>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9" name="正方形/長方形 28"/>
            <p:cNvSpPr/>
            <p:nvPr/>
          </p:nvSpPr>
          <p:spPr>
            <a:xfrm>
              <a:off x="5002201" y="4250383"/>
              <a:ext cx="872355"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G</a:t>
              </a:r>
              <a:endParaRPr lang="ja-JP" altLang="en-US" sz="2000" dirty="0">
                <a:solidFill>
                  <a:schemeClr val="bg1"/>
                </a:solidFill>
              </a:endParaRPr>
            </a:p>
          </p:txBody>
        </p:sp>
      </p:grpSp>
      <p:grpSp>
        <p:nvGrpSpPr>
          <p:cNvPr id="30" name="グループ化 29"/>
          <p:cNvGrpSpPr/>
          <p:nvPr/>
        </p:nvGrpSpPr>
        <p:grpSpPr>
          <a:xfrm>
            <a:off x="6483071" y="2461969"/>
            <a:ext cx="1016919" cy="951569"/>
            <a:chOff x="4067944" y="2117391"/>
            <a:chExt cx="1016919" cy="951569"/>
          </a:xfrm>
        </p:grpSpPr>
        <p:sp>
          <p:nvSpPr>
            <p:cNvPr id="31" name="円/楕円 30"/>
            <p:cNvSpPr/>
            <p:nvPr/>
          </p:nvSpPr>
          <p:spPr>
            <a:xfrm>
              <a:off x="4067944" y="2117391"/>
              <a:ext cx="1016919" cy="951569"/>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2" name="正方形/長方形 31"/>
            <p:cNvSpPr/>
            <p:nvPr/>
          </p:nvSpPr>
          <p:spPr>
            <a:xfrm>
              <a:off x="4154937" y="2218694"/>
              <a:ext cx="838691"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F</a:t>
              </a:r>
              <a:endParaRPr lang="ja-JP" altLang="en-US" sz="2000" dirty="0">
                <a:solidFill>
                  <a:schemeClr val="bg1"/>
                </a:solidFill>
              </a:endParaRPr>
            </a:p>
          </p:txBody>
        </p:sp>
      </p:grpSp>
      <p:sp>
        <p:nvSpPr>
          <p:cNvPr id="33" name="円/楕円 32"/>
          <p:cNvSpPr/>
          <p:nvPr/>
        </p:nvSpPr>
        <p:spPr>
          <a:xfrm>
            <a:off x="4356196" y="2204866"/>
            <a:ext cx="4575144" cy="4029945"/>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7" name="正方形/長方形 36"/>
          <p:cNvSpPr/>
          <p:nvPr/>
        </p:nvSpPr>
        <p:spPr>
          <a:xfrm>
            <a:off x="365353" y="5526926"/>
            <a:ext cx="862737"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H</a:t>
            </a:r>
            <a:endParaRPr lang="ja-JP" altLang="en-US" sz="2000" dirty="0">
              <a:solidFill>
                <a:schemeClr val="bg1"/>
              </a:solidFill>
            </a:endParaRPr>
          </a:p>
        </p:txBody>
      </p:sp>
      <p:sp>
        <p:nvSpPr>
          <p:cNvPr id="40" name="正方形/長方形 39"/>
          <p:cNvSpPr/>
          <p:nvPr/>
        </p:nvSpPr>
        <p:spPr>
          <a:xfrm>
            <a:off x="5762990" y="5333146"/>
            <a:ext cx="2376263" cy="400110"/>
          </a:xfrm>
          <a:prstGeom prst="rect">
            <a:avLst/>
          </a:prstGeom>
          <a:solidFill>
            <a:schemeClr val="bg1"/>
          </a:solidFill>
        </p:spPr>
        <p:txBody>
          <a:bodyPr wrap="square">
            <a:spAutoFit/>
          </a:bodyPr>
          <a:lstStyle/>
          <a:p>
            <a:pPr algn="ctr"/>
            <a:r>
              <a:rPr lang="en-US" altLang="ja-JP" sz="2000" dirty="0">
                <a:solidFill>
                  <a:srgbClr val="FF0000"/>
                </a:solidFill>
                <a:latin typeface="+mn-ea"/>
              </a:rPr>
              <a:t>B</a:t>
            </a:r>
            <a:r>
              <a:rPr lang="ja-JP" altLang="en-US" sz="2000" dirty="0">
                <a:solidFill>
                  <a:srgbClr val="FF0000"/>
                </a:solidFill>
                <a:latin typeface="+mn-ea"/>
              </a:rPr>
              <a:t>施設群プログラム</a:t>
            </a:r>
            <a:endParaRPr lang="ja-JP" altLang="en-US" sz="2000" dirty="0">
              <a:solidFill>
                <a:srgbClr val="FF0000"/>
              </a:solidFill>
            </a:endParaRPr>
          </a:p>
        </p:txBody>
      </p:sp>
      <p:sp>
        <p:nvSpPr>
          <p:cNvPr id="42" name="タイトル 2"/>
          <p:cNvSpPr txBox="1">
            <a:spLocks/>
          </p:cNvSpPr>
          <p:nvPr/>
        </p:nvSpPr>
        <p:spPr>
          <a:xfrm>
            <a:off x="395536" y="249587"/>
            <a:ext cx="8382704" cy="8255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2400" b="1" dirty="0">
                <a:solidFill>
                  <a:schemeClr val="bg1"/>
                </a:solidFill>
                <a:latin typeface="+mn-ea"/>
                <a:ea typeface="+mn-ea"/>
              </a:rPr>
              <a:t>Q. </a:t>
            </a:r>
            <a:r>
              <a:rPr lang="ja-JP" altLang="en-US" sz="2400" b="1" dirty="0">
                <a:solidFill>
                  <a:schemeClr val="bg1"/>
                </a:solidFill>
                <a:latin typeface="+mn-ea"/>
                <a:ea typeface="+mn-ea"/>
              </a:rPr>
              <a:t>連携施設は他のプログラムにも参加することはできますか？</a:t>
            </a:r>
            <a:endParaRPr lang="en-US" altLang="ja-JP" sz="2400" b="1" dirty="0">
              <a:solidFill>
                <a:schemeClr val="bg1"/>
              </a:solidFill>
              <a:latin typeface="+mn-ea"/>
              <a:ea typeface="+mn-ea"/>
            </a:endParaRPr>
          </a:p>
          <a:p>
            <a:r>
              <a:rPr lang="ja-JP" altLang="en-US" sz="2400" dirty="0">
                <a:solidFill>
                  <a:schemeClr val="bg1"/>
                </a:solidFill>
                <a:latin typeface="+mn-ea"/>
                <a:ea typeface="+mn-ea"/>
              </a:rPr>
              <a:t>　　　</a:t>
            </a:r>
            <a:endParaRPr lang="en-US" altLang="ja-JP" sz="2400" dirty="0">
              <a:solidFill>
                <a:schemeClr val="bg1"/>
              </a:solidFill>
              <a:latin typeface="+mn-ea"/>
              <a:ea typeface="+mn-ea"/>
            </a:endParaRPr>
          </a:p>
        </p:txBody>
      </p:sp>
      <p:sp>
        <p:nvSpPr>
          <p:cNvPr id="43" name="Text Box 5"/>
          <p:cNvSpPr txBox="1">
            <a:spLocks noChangeArrowheads="1"/>
          </p:cNvSpPr>
          <p:nvPr/>
        </p:nvSpPr>
        <p:spPr bwMode="auto">
          <a:xfrm>
            <a:off x="414974" y="1017525"/>
            <a:ext cx="8235250" cy="400110"/>
          </a:xfrm>
          <a:prstGeom prst="rect">
            <a:avLst/>
          </a:prstGeom>
          <a:noFill/>
          <a:ln w="9525">
            <a:noFill/>
            <a:miter lim="800000"/>
            <a:headEnd/>
            <a:tailEnd/>
          </a:ln>
        </p:spPr>
        <p:txBody>
          <a:bodyPr wrap="square">
            <a:spAutoFit/>
          </a:bodyPr>
          <a:lstStyle/>
          <a:p>
            <a:pPr fontAlgn="base">
              <a:spcBef>
                <a:spcPct val="0"/>
              </a:spcBef>
              <a:spcAft>
                <a:spcPct val="0"/>
              </a:spcAft>
            </a:pPr>
            <a:r>
              <a:rPr lang="ja-JP" altLang="en-US" sz="2000" b="1" dirty="0">
                <a:latin typeface="+mn-ea"/>
              </a:rPr>
              <a:t>Ａ．　参加することは可能です．</a:t>
            </a:r>
            <a:endParaRPr lang="en-US" altLang="ja-JP" sz="2000" b="1" dirty="0">
              <a:latin typeface="+mn-ea"/>
            </a:endParaRPr>
          </a:p>
        </p:txBody>
      </p:sp>
      <p:sp>
        <p:nvSpPr>
          <p:cNvPr id="46" name="正方形/長方形 45"/>
          <p:cNvSpPr/>
          <p:nvPr/>
        </p:nvSpPr>
        <p:spPr>
          <a:xfrm>
            <a:off x="1536888" y="1494108"/>
            <a:ext cx="6042039" cy="523220"/>
          </a:xfrm>
          <a:prstGeom prst="rect">
            <a:avLst/>
          </a:prstGeom>
        </p:spPr>
        <p:txBody>
          <a:bodyPr wrap="none">
            <a:spAutoFit/>
          </a:bodyPr>
          <a:lstStyle/>
          <a:p>
            <a:r>
              <a:rPr lang="ja-JP" altLang="en-US" sz="2800" dirty="0">
                <a:solidFill>
                  <a:srgbClr val="000000"/>
                </a:solidFill>
                <a:latin typeface="+mn-ea"/>
              </a:rPr>
              <a:t>一部共有の専門研修施設群　（施設</a:t>
            </a:r>
            <a:r>
              <a:rPr lang="en-US" altLang="ja-JP" sz="2800" dirty="0">
                <a:solidFill>
                  <a:srgbClr val="000000"/>
                </a:solidFill>
                <a:latin typeface="+mn-ea"/>
              </a:rPr>
              <a:t>D</a:t>
            </a:r>
            <a:r>
              <a:rPr lang="ja-JP" altLang="en-US" sz="2800" dirty="0">
                <a:solidFill>
                  <a:srgbClr val="000000"/>
                </a:solidFill>
                <a:latin typeface="+mn-ea"/>
              </a:rPr>
              <a:t>）</a:t>
            </a:r>
            <a:endParaRPr lang="ja-JP" altLang="en-US" sz="2800" dirty="0"/>
          </a:p>
        </p:txBody>
      </p:sp>
    </p:spTree>
    <p:extLst>
      <p:ext uri="{BB962C8B-B14F-4D97-AF65-F5344CB8AC3E}">
        <p14:creationId xmlns:p14="http://schemas.microsoft.com/office/powerpoint/2010/main" val="39375222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正方形/長方形 37"/>
          <p:cNvSpPr/>
          <p:nvPr/>
        </p:nvSpPr>
        <p:spPr>
          <a:xfrm>
            <a:off x="0" y="0"/>
            <a:ext cx="9144000" cy="100341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 name="直線コネクタ 3"/>
          <p:cNvCxnSpPr/>
          <p:nvPr/>
        </p:nvCxnSpPr>
        <p:spPr>
          <a:xfrm flipH="1">
            <a:off x="5563193" y="4249156"/>
            <a:ext cx="1108866" cy="475991"/>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直線コネクタ 4"/>
          <p:cNvCxnSpPr/>
          <p:nvPr/>
        </p:nvCxnSpPr>
        <p:spPr>
          <a:xfrm>
            <a:off x="3884995" y="4341730"/>
            <a:ext cx="896360" cy="383414"/>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直線コネクタ 5"/>
          <p:cNvCxnSpPr/>
          <p:nvPr/>
        </p:nvCxnSpPr>
        <p:spPr>
          <a:xfrm flipH="1">
            <a:off x="2522629" y="4249156"/>
            <a:ext cx="652706" cy="31773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直線コネクタ 6"/>
          <p:cNvCxnSpPr/>
          <p:nvPr/>
        </p:nvCxnSpPr>
        <p:spPr>
          <a:xfrm>
            <a:off x="3588807" y="3247638"/>
            <a:ext cx="0" cy="458071"/>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8" name="グループ化 7"/>
          <p:cNvGrpSpPr/>
          <p:nvPr/>
        </p:nvGrpSpPr>
        <p:grpSpPr>
          <a:xfrm>
            <a:off x="3042441" y="3571383"/>
            <a:ext cx="1088927" cy="1023577"/>
            <a:chOff x="4059137" y="3226805"/>
            <a:chExt cx="1088927" cy="1023577"/>
          </a:xfrm>
        </p:grpSpPr>
        <p:sp>
          <p:nvSpPr>
            <p:cNvPr id="9" name="円/楕円 8"/>
            <p:cNvSpPr/>
            <p:nvPr/>
          </p:nvSpPr>
          <p:spPr>
            <a:xfrm>
              <a:off x="4059137" y="3226805"/>
              <a:ext cx="1088927" cy="1023577"/>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0" name="正方形/長方形 9"/>
            <p:cNvSpPr/>
            <p:nvPr/>
          </p:nvSpPr>
          <p:spPr>
            <a:xfrm>
              <a:off x="4187399" y="3369186"/>
              <a:ext cx="859531" cy="707886"/>
            </a:xfrm>
            <a:prstGeom prst="rect">
              <a:avLst/>
            </a:prstGeom>
          </p:spPr>
          <p:txBody>
            <a:bodyPr wrap="none">
              <a:spAutoFit/>
            </a:bodyPr>
            <a:lstStyle/>
            <a:p>
              <a:pPr algn="ctr"/>
              <a:r>
                <a:rPr lang="ja-JP" altLang="en-US" sz="2000" dirty="0">
                  <a:solidFill>
                    <a:srgbClr val="FF0000"/>
                  </a:solidFill>
                  <a:latin typeface="+mn-ea"/>
                </a:rPr>
                <a:t>基幹</a:t>
              </a:r>
              <a:endParaRPr lang="en-US" altLang="ja-JP" sz="2000" dirty="0">
                <a:solidFill>
                  <a:srgbClr val="FF0000"/>
                </a:solidFill>
                <a:latin typeface="+mn-ea"/>
              </a:endParaRPr>
            </a:p>
            <a:p>
              <a:pPr algn="ctr"/>
              <a:r>
                <a:rPr lang="ja-JP" altLang="en-US" sz="2000" dirty="0">
                  <a:solidFill>
                    <a:srgbClr val="FF0000"/>
                  </a:solidFill>
                  <a:latin typeface="+mn-ea"/>
                </a:rPr>
                <a:t>施設</a:t>
              </a:r>
              <a:r>
                <a:rPr lang="en-US" altLang="ja-JP" sz="2000" dirty="0">
                  <a:solidFill>
                    <a:srgbClr val="FF0000"/>
                  </a:solidFill>
                  <a:latin typeface="+mn-ea"/>
                </a:rPr>
                <a:t>A</a:t>
              </a:r>
              <a:endParaRPr lang="ja-JP" altLang="en-US" sz="2000" dirty="0">
                <a:solidFill>
                  <a:srgbClr val="FF0000"/>
                </a:solidFill>
              </a:endParaRPr>
            </a:p>
          </p:txBody>
        </p:sp>
      </p:grpSp>
      <p:grpSp>
        <p:nvGrpSpPr>
          <p:cNvPr id="11" name="グループ化 10"/>
          <p:cNvGrpSpPr/>
          <p:nvPr/>
        </p:nvGrpSpPr>
        <p:grpSpPr>
          <a:xfrm>
            <a:off x="1298494" y="4105138"/>
            <a:ext cx="1448966" cy="1268078"/>
            <a:chOff x="3347864" y="4149080"/>
            <a:chExt cx="1016919" cy="951569"/>
          </a:xfrm>
        </p:grpSpPr>
        <p:sp>
          <p:nvSpPr>
            <p:cNvPr id="12" name="円/楕円 11"/>
            <p:cNvSpPr/>
            <p:nvPr/>
          </p:nvSpPr>
          <p:spPr>
            <a:xfrm>
              <a:off x="3347864" y="4149080"/>
              <a:ext cx="1016919" cy="951569"/>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3" name="正方形/長方形 12"/>
            <p:cNvSpPr/>
            <p:nvPr/>
          </p:nvSpPr>
          <p:spPr>
            <a:xfrm>
              <a:off x="3519395" y="4250383"/>
              <a:ext cx="669615" cy="762156"/>
            </a:xfrm>
            <a:prstGeom prst="rect">
              <a:avLst/>
            </a:prstGeom>
          </p:spPr>
          <p:txBody>
            <a:bodyPr wrap="none">
              <a:spAutoFit/>
            </a:bodyPr>
            <a:lstStyle/>
            <a:p>
              <a:pPr algn="ctr"/>
              <a:r>
                <a:rPr lang="ja-JP" altLang="en-US" sz="2000" dirty="0">
                  <a:solidFill>
                    <a:schemeClr val="bg1"/>
                  </a:solidFill>
                  <a:latin typeface="+mn-ea"/>
                </a:rPr>
                <a:t>基幹</a:t>
              </a:r>
              <a:endParaRPr lang="en-US" altLang="ja-JP" sz="2000" dirty="0">
                <a:solidFill>
                  <a:schemeClr val="bg1"/>
                </a:solidFill>
                <a:latin typeface="+mn-ea"/>
              </a:endParaRPr>
            </a:p>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C</a:t>
              </a:r>
              <a:endParaRPr lang="ja-JP" altLang="en-US" sz="2000" dirty="0">
                <a:solidFill>
                  <a:schemeClr val="bg1"/>
                </a:solidFill>
              </a:endParaRPr>
            </a:p>
          </p:txBody>
        </p:sp>
      </p:grpSp>
      <p:grpSp>
        <p:nvGrpSpPr>
          <p:cNvPr id="14" name="グループ化 13"/>
          <p:cNvGrpSpPr/>
          <p:nvPr/>
        </p:nvGrpSpPr>
        <p:grpSpPr>
          <a:xfrm>
            <a:off x="4698625" y="4349642"/>
            <a:ext cx="1016919" cy="951569"/>
            <a:chOff x="4932040" y="4149080"/>
            <a:chExt cx="1016919" cy="951569"/>
          </a:xfrm>
        </p:grpSpPr>
        <p:sp>
          <p:nvSpPr>
            <p:cNvPr id="15" name="円/楕円 14"/>
            <p:cNvSpPr/>
            <p:nvPr/>
          </p:nvSpPr>
          <p:spPr>
            <a:xfrm>
              <a:off x="4932040" y="4149080"/>
              <a:ext cx="1016919" cy="951569"/>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6" name="正方形/長方形 15"/>
            <p:cNvSpPr/>
            <p:nvPr/>
          </p:nvSpPr>
          <p:spPr>
            <a:xfrm>
              <a:off x="5006209" y="4250383"/>
              <a:ext cx="864339"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D</a:t>
              </a:r>
              <a:endParaRPr lang="ja-JP" altLang="en-US" sz="2000" dirty="0">
                <a:solidFill>
                  <a:schemeClr val="bg1"/>
                </a:solidFill>
              </a:endParaRPr>
            </a:p>
          </p:txBody>
        </p:sp>
      </p:grpSp>
      <p:grpSp>
        <p:nvGrpSpPr>
          <p:cNvPr id="17" name="グループ化 16"/>
          <p:cNvGrpSpPr/>
          <p:nvPr/>
        </p:nvGrpSpPr>
        <p:grpSpPr>
          <a:xfrm>
            <a:off x="3051248" y="2461969"/>
            <a:ext cx="1016919" cy="951569"/>
            <a:chOff x="4067944" y="2117391"/>
            <a:chExt cx="1016919" cy="951569"/>
          </a:xfrm>
        </p:grpSpPr>
        <p:sp>
          <p:nvSpPr>
            <p:cNvPr id="18" name="円/楕円 17"/>
            <p:cNvSpPr/>
            <p:nvPr/>
          </p:nvSpPr>
          <p:spPr>
            <a:xfrm>
              <a:off x="4067944" y="2117391"/>
              <a:ext cx="1016919" cy="951569"/>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9" name="正方形/長方形 18"/>
            <p:cNvSpPr/>
            <p:nvPr/>
          </p:nvSpPr>
          <p:spPr>
            <a:xfrm>
              <a:off x="4152532" y="2218694"/>
              <a:ext cx="843501"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E</a:t>
              </a:r>
              <a:endParaRPr lang="ja-JP" altLang="en-US" sz="2000" dirty="0">
                <a:solidFill>
                  <a:schemeClr val="bg1"/>
                </a:solidFill>
              </a:endParaRPr>
            </a:p>
          </p:txBody>
        </p:sp>
      </p:grpSp>
      <p:sp>
        <p:nvSpPr>
          <p:cNvPr id="20" name="円/楕円 19"/>
          <p:cNvSpPr/>
          <p:nvPr/>
        </p:nvSpPr>
        <p:spPr>
          <a:xfrm>
            <a:off x="938455" y="2204864"/>
            <a:ext cx="5328593" cy="381642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1" name="正方形/長方形 20"/>
          <p:cNvSpPr/>
          <p:nvPr/>
        </p:nvSpPr>
        <p:spPr>
          <a:xfrm>
            <a:off x="2600186" y="5345235"/>
            <a:ext cx="2376263" cy="400110"/>
          </a:xfrm>
          <a:prstGeom prst="rect">
            <a:avLst/>
          </a:prstGeom>
          <a:solidFill>
            <a:schemeClr val="bg1"/>
          </a:solidFill>
        </p:spPr>
        <p:txBody>
          <a:bodyPr wrap="square">
            <a:spAutoFit/>
          </a:bodyPr>
          <a:lstStyle/>
          <a:p>
            <a:pPr algn="ctr"/>
            <a:r>
              <a:rPr lang="en-US" altLang="ja-JP" sz="2000" dirty="0">
                <a:solidFill>
                  <a:srgbClr val="FF0000"/>
                </a:solidFill>
                <a:latin typeface="+mn-ea"/>
              </a:rPr>
              <a:t>A</a:t>
            </a:r>
            <a:r>
              <a:rPr lang="ja-JP" altLang="en-US" sz="2000" dirty="0">
                <a:solidFill>
                  <a:srgbClr val="FF0000"/>
                </a:solidFill>
                <a:latin typeface="+mn-ea"/>
              </a:rPr>
              <a:t>施設群プログラム</a:t>
            </a:r>
            <a:endParaRPr lang="ja-JP" altLang="en-US" sz="2000" dirty="0">
              <a:solidFill>
                <a:srgbClr val="FF0000"/>
              </a:solidFill>
            </a:endParaRPr>
          </a:p>
        </p:txBody>
      </p:sp>
      <p:cxnSp>
        <p:nvCxnSpPr>
          <p:cNvPr id="22" name="直線コネクタ 21"/>
          <p:cNvCxnSpPr/>
          <p:nvPr/>
        </p:nvCxnSpPr>
        <p:spPr>
          <a:xfrm>
            <a:off x="7316818" y="4341733"/>
            <a:ext cx="390386" cy="253227"/>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p:cNvCxnSpPr/>
          <p:nvPr/>
        </p:nvCxnSpPr>
        <p:spPr>
          <a:xfrm>
            <a:off x="7020630" y="3247638"/>
            <a:ext cx="0" cy="458071"/>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4" name="グループ化 23"/>
          <p:cNvGrpSpPr/>
          <p:nvPr/>
        </p:nvGrpSpPr>
        <p:grpSpPr>
          <a:xfrm>
            <a:off x="6474264" y="3571383"/>
            <a:ext cx="1088927" cy="1023577"/>
            <a:chOff x="4059137" y="3226805"/>
            <a:chExt cx="1088927" cy="1023577"/>
          </a:xfrm>
          <a:solidFill>
            <a:schemeClr val="accent6">
              <a:lumMod val="20000"/>
              <a:lumOff val="80000"/>
            </a:schemeClr>
          </a:solidFill>
        </p:grpSpPr>
        <p:sp>
          <p:nvSpPr>
            <p:cNvPr id="25" name="円/楕円 24"/>
            <p:cNvSpPr/>
            <p:nvPr/>
          </p:nvSpPr>
          <p:spPr>
            <a:xfrm>
              <a:off x="4059137" y="3226805"/>
              <a:ext cx="1088927" cy="1023577"/>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6" name="正方形/長方形 25"/>
            <p:cNvSpPr/>
            <p:nvPr/>
          </p:nvSpPr>
          <p:spPr>
            <a:xfrm>
              <a:off x="4215724" y="3369186"/>
              <a:ext cx="861134" cy="707886"/>
            </a:xfrm>
            <a:prstGeom prst="rect">
              <a:avLst/>
            </a:prstGeom>
            <a:grpFill/>
          </p:spPr>
          <p:txBody>
            <a:bodyPr wrap="none">
              <a:spAutoFit/>
            </a:bodyPr>
            <a:lstStyle/>
            <a:p>
              <a:pPr algn="ctr"/>
              <a:r>
                <a:rPr lang="ja-JP" altLang="en-US" sz="2000" dirty="0">
                  <a:solidFill>
                    <a:srgbClr val="FF0000"/>
                  </a:solidFill>
                  <a:latin typeface="+mn-ea"/>
                </a:rPr>
                <a:t>基幹</a:t>
              </a:r>
              <a:endParaRPr lang="en-US" altLang="ja-JP" sz="2000" dirty="0">
                <a:solidFill>
                  <a:srgbClr val="FF0000"/>
                </a:solidFill>
                <a:latin typeface="+mn-ea"/>
              </a:endParaRPr>
            </a:p>
            <a:p>
              <a:pPr algn="ctr"/>
              <a:r>
                <a:rPr lang="ja-JP" altLang="en-US" sz="2000" dirty="0">
                  <a:solidFill>
                    <a:srgbClr val="FF0000"/>
                  </a:solidFill>
                  <a:latin typeface="+mn-ea"/>
                </a:rPr>
                <a:t>施設</a:t>
              </a:r>
              <a:r>
                <a:rPr lang="en-US" altLang="ja-JP" sz="2000" dirty="0">
                  <a:solidFill>
                    <a:srgbClr val="FF0000"/>
                  </a:solidFill>
                  <a:latin typeface="+mn-ea"/>
                </a:rPr>
                <a:t>B</a:t>
              </a:r>
              <a:endParaRPr lang="ja-JP" altLang="en-US" sz="2000" dirty="0">
                <a:solidFill>
                  <a:srgbClr val="FF0000"/>
                </a:solidFill>
              </a:endParaRPr>
            </a:p>
          </p:txBody>
        </p:sp>
      </p:grpSp>
      <p:grpSp>
        <p:nvGrpSpPr>
          <p:cNvPr id="27" name="グループ化 26"/>
          <p:cNvGrpSpPr/>
          <p:nvPr/>
        </p:nvGrpSpPr>
        <p:grpSpPr>
          <a:xfrm>
            <a:off x="7491183" y="4349642"/>
            <a:ext cx="1016919" cy="951569"/>
            <a:chOff x="4932040" y="4149080"/>
            <a:chExt cx="1016919" cy="951569"/>
          </a:xfrm>
        </p:grpSpPr>
        <p:sp>
          <p:nvSpPr>
            <p:cNvPr id="28" name="円/楕円 27"/>
            <p:cNvSpPr/>
            <p:nvPr/>
          </p:nvSpPr>
          <p:spPr>
            <a:xfrm>
              <a:off x="4932040" y="4149080"/>
              <a:ext cx="1016919" cy="951569"/>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9" name="正方形/長方形 28"/>
            <p:cNvSpPr/>
            <p:nvPr/>
          </p:nvSpPr>
          <p:spPr>
            <a:xfrm>
              <a:off x="5002201" y="4250383"/>
              <a:ext cx="872355"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G</a:t>
              </a:r>
              <a:endParaRPr lang="ja-JP" altLang="en-US" sz="2000" dirty="0">
                <a:solidFill>
                  <a:schemeClr val="bg1"/>
                </a:solidFill>
              </a:endParaRPr>
            </a:p>
          </p:txBody>
        </p:sp>
      </p:grpSp>
      <p:grpSp>
        <p:nvGrpSpPr>
          <p:cNvPr id="30" name="グループ化 29"/>
          <p:cNvGrpSpPr/>
          <p:nvPr/>
        </p:nvGrpSpPr>
        <p:grpSpPr>
          <a:xfrm>
            <a:off x="6483071" y="2461969"/>
            <a:ext cx="1016919" cy="951569"/>
            <a:chOff x="4067944" y="2117391"/>
            <a:chExt cx="1016919" cy="951569"/>
          </a:xfrm>
        </p:grpSpPr>
        <p:sp>
          <p:nvSpPr>
            <p:cNvPr id="31" name="円/楕円 30"/>
            <p:cNvSpPr/>
            <p:nvPr/>
          </p:nvSpPr>
          <p:spPr>
            <a:xfrm>
              <a:off x="4067944" y="2117391"/>
              <a:ext cx="1016919" cy="951569"/>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2" name="正方形/長方形 31"/>
            <p:cNvSpPr/>
            <p:nvPr/>
          </p:nvSpPr>
          <p:spPr>
            <a:xfrm>
              <a:off x="4154937" y="2218694"/>
              <a:ext cx="838691"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F</a:t>
              </a:r>
              <a:endParaRPr lang="ja-JP" altLang="en-US" sz="2000" dirty="0">
                <a:solidFill>
                  <a:schemeClr val="bg1"/>
                </a:solidFill>
              </a:endParaRPr>
            </a:p>
          </p:txBody>
        </p:sp>
      </p:grpSp>
      <p:sp>
        <p:nvSpPr>
          <p:cNvPr id="33" name="円/楕円 32"/>
          <p:cNvSpPr/>
          <p:nvPr/>
        </p:nvSpPr>
        <p:spPr>
          <a:xfrm>
            <a:off x="4356196" y="2204866"/>
            <a:ext cx="4575144" cy="4029945"/>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7" name="正方形/長方形 36"/>
          <p:cNvSpPr/>
          <p:nvPr/>
        </p:nvSpPr>
        <p:spPr>
          <a:xfrm>
            <a:off x="365353" y="5526926"/>
            <a:ext cx="862737"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H</a:t>
            </a:r>
            <a:endParaRPr lang="ja-JP" altLang="en-US" sz="2000" dirty="0">
              <a:solidFill>
                <a:schemeClr val="bg1"/>
              </a:solidFill>
            </a:endParaRPr>
          </a:p>
        </p:txBody>
      </p:sp>
      <p:sp>
        <p:nvSpPr>
          <p:cNvPr id="40" name="正方形/長方形 39"/>
          <p:cNvSpPr/>
          <p:nvPr/>
        </p:nvSpPr>
        <p:spPr>
          <a:xfrm>
            <a:off x="5762990" y="5333146"/>
            <a:ext cx="2376263" cy="400110"/>
          </a:xfrm>
          <a:prstGeom prst="rect">
            <a:avLst/>
          </a:prstGeom>
          <a:solidFill>
            <a:schemeClr val="bg1"/>
          </a:solidFill>
        </p:spPr>
        <p:txBody>
          <a:bodyPr wrap="square">
            <a:spAutoFit/>
          </a:bodyPr>
          <a:lstStyle/>
          <a:p>
            <a:pPr algn="ctr"/>
            <a:r>
              <a:rPr lang="en-US" altLang="ja-JP" sz="2000" dirty="0">
                <a:solidFill>
                  <a:srgbClr val="FF0000"/>
                </a:solidFill>
                <a:latin typeface="+mn-ea"/>
              </a:rPr>
              <a:t>B</a:t>
            </a:r>
            <a:r>
              <a:rPr lang="ja-JP" altLang="en-US" sz="2000" dirty="0">
                <a:solidFill>
                  <a:srgbClr val="FF0000"/>
                </a:solidFill>
                <a:latin typeface="+mn-ea"/>
              </a:rPr>
              <a:t>施設群プログラム</a:t>
            </a:r>
            <a:endParaRPr lang="ja-JP" altLang="en-US" sz="2000" dirty="0">
              <a:solidFill>
                <a:srgbClr val="FF0000"/>
              </a:solidFill>
            </a:endParaRPr>
          </a:p>
        </p:txBody>
      </p:sp>
      <p:sp>
        <p:nvSpPr>
          <p:cNvPr id="41" name="テキスト ボックス 40"/>
          <p:cNvSpPr txBox="1"/>
          <p:nvPr/>
        </p:nvSpPr>
        <p:spPr>
          <a:xfrm>
            <a:off x="3090930" y="5736159"/>
            <a:ext cx="4904306" cy="1077218"/>
          </a:xfrm>
          <a:prstGeom prst="rect">
            <a:avLst/>
          </a:prstGeom>
          <a:solidFill>
            <a:srgbClr val="3366FF"/>
          </a:solidFill>
        </p:spPr>
        <p:txBody>
          <a:bodyPr wrap="square" rtlCol="0">
            <a:spAutoFit/>
          </a:bodyPr>
          <a:lstStyle/>
          <a:p>
            <a:pPr algn="ctr"/>
            <a:r>
              <a:rPr lang="en-US" altLang="ja-JP" sz="2800" dirty="0">
                <a:solidFill>
                  <a:schemeClr val="bg1"/>
                </a:solidFill>
              </a:rPr>
              <a:t>1000</a:t>
            </a:r>
            <a:r>
              <a:rPr lang="ja-JP" altLang="en-US" sz="2800" dirty="0">
                <a:solidFill>
                  <a:schemeClr val="bg1"/>
                </a:solidFill>
              </a:rPr>
              <a:t>例</a:t>
            </a:r>
            <a:r>
              <a:rPr lang="en-US" altLang="ja-JP" sz="2800" dirty="0">
                <a:solidFill>
                  <a:schemeClr val="bg1"/>
                </a:solidFill>
              </a:rPr>
              <a:t>/3</a:t>
            </a:r>
            <a:r>
              <a:rPr lang="ja-JP" altLang="en-US" sz="2800" dirty="0">
                <a:solidFill>
                  <a:schemeClr val="bg1"/>
                </a:solidFill>
              </a:rPr>
              <a:t>年</a:t>
            </a:r>
            <a:endParaRPr lang="en-US" altLang="ja-JP" dirty="0">
              <a:solidFill>
                <a:schemeClr val="bg1"/>
              </a:solidFill>
            </a:endParaRPr>
          </a:p>
          <a:p>
            <a:pPr algn="ctr"/>
            <a:r>
              <a:rPr lang="en-US" altLang="ja-JP" dirty="0">
                <a:solidFill>
                  <a:schemeClr val="bg1"/>
                </a:solidFill>
              </a:rPr>
              <a:t>500</a:t>
            </a:r>
            <a:r>
              <a:rPr lang="ja-JP" altLang="en-US" dirty="0">
                <a:solidFill>
                  <a:schemeClr val="bg1"/>
                </a:solidFill>
              </a:rPr>
              <a:t>例</a:t>
            </a:r>
            <a:r>
              <a:rPr lang="en-US" altLang="ja-JP" dirty="0">
                <a:solidFill>
                  <a:schemeClr val="bg1"/>
                </a:solidFill>
              </a:rPr>
              <a:t>/3</a:t>
            </a:r>
            <a:r>
              <a:rPr lang="ja-JP" altLang="en-US" dirty="0">
                <a:solidFill>
                  <a:schemeClr val="bg1"/>
                </a:solidFill>
              </a:rPr>
              <a:t>年はプログラム</a:t>
            </a:r>
            <a:r>
              <a:rPr lang="en-US" altLang="ja-JP" dirty="0">
                <a:solidFill>
                  <a:schemeClr val="bg1"/>
                </a:solidFill>
              </a:rPr>
              <a:t>A</a:t>
            </a:r>
            <a:r>
              <a:rPr lang="ja-JP" altLang="en-US" dirty="0">
                <a:solidFill>
                  <a:schemeClr val="bg1"/>
                </a:solidFill>
              </a:rPr>
              <a:t>に帰属</a:t>
            </a:r>
            <a:endParaRPr lang="en-US" altLang="ja-JP" dirty="0">
              <a:solidFill>
                <a:schemeClr val="bg1"/>
              </a:solidFill>
            </a:endParaRPr>
          </a:p>
          <a:p>
            <a:pPr algn="ctr"/>
            <a:r>
              <a:rPr lang="en-US" altLang="ja-JP" dirty="0">
                <a:solidFill>
                  <a:schemeClr val="bg1"/>
                </a:solidFill>
              </a:rPr>
              <a:t>500</a:t>
            </a:r>
            <a:r>
              <a:rPr lang="ja-JP" altLang="en-US" dirty="0">
                <a:solidFill>
                  <a:schemeClr val="bg1"/>
                </a:solidFill>
              </a:rPr>
              <a:t>例</a:t>
            </a:r>
            <a:r>
              <a:rPr lang="en-US" altLang="ja-JP" dirty="0">
                <a:solidFill>
                  <a:schemeClr val="bg1"/>
                </a:solidFill>
              </a:rPr>
              <a:t>/3</a:t>
            </a:r>
            <a:r>
              <a:rPr lang="ja-JP" altLang="en-US" dirty="0">
                <a:solidFill>
                  <a:schemeClr val="bg1"/>
                </a:solidFill>
              </a:rPr>
              <a:t>年はプログラム</a:t>
            </a:r>
            <a:r>
              <a:rPr lang="en-US" altLang="ja-JP" dirty="0">
                <a:solidFill>
                  <a:schemeClr val="bg1"/>
                </a:solidFill>
              </a:rPr>
              <a:t>B</a:t>
            </a:r>
            <a:r>
              <a:rPr lang="ja-JP" altLang="en-US" dirty="0">
                <a:solidFill>
                  <a:schemeClr val="bg1"/>
                </a:solidFill>
              </a:rPr>
              <a:t>に帰属</a:t>
            </a:r>
            <a:endParaRPr lang="en-US" altLang="ja-JP" dirty="0">
              <a:solidFill>
                <a:schemeClr val="bg1"/>
              </a:solidFill>
            </a:endParaRPr>
          </a:p>
        </p:txBody>
      </p:sp>
      <p:sp>
        <p:nvSpPr>
          <p:cNvPr id="42" name="タイトル 2"/>
          <p:cNvSpPr txBox="1">
            <a:spLocks/>
          </p:cNvSpPr>
          <p:nvPr/>
        </p:nvSpPr>
        <p:spPr>
          <a:xfrm>
            <a:off x="395536" y="249587"/>
            <a:ext cx="8382704" cy="8255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2400" b="1" dirty="0">
                <a:solidFill>
                  <a:schemeClr val="bg1"/>
                </a:solidFill>
                <a:latin typeface="+mn-ea"/>
                <a:ea typeface="+mn-ea"/>
              </a:rPr>
              <a:t>Q. </a:t>
            </a:r>
            <a:r>
              <a:rPr lang="ja-JP" altLang="en-US" sz="2400" b="1" dirty="0">
                <a:solidFill>
                  <a:schemeClr val="bg1"/>
                </a:solidFill>
                <a:latin typeface="+mn-ea"/>
                <a:ea typeface="+mn-ea"/>
              </a:rPr>
              <a:t>連携施設は他のプログラムにも参加することはできますか？</a:t>
            </a:r>
            <a:endParaRPr lang="en-US" altLang="ja-JP" sz="2400" b="1" dirty="0">
              <a:solidFill>
                <a:schemeClr val="bg1"/>
              </a:solidFill>
              <a:latin typeface="+mn-ea"/>
              <a:ea typeface="+mn-ea"/>
            </a:endParaRPr>
          </a:p>
          <a:p>
            <a:r>
              <a:rPr lang="ja-JP" altLang="en-US" sz="2400" dirty="0">
                <a:solidFill>
                  <a:schemeClr val="bg1"/>
                </a:solidFill>
                <a:latin typeface="+mn-ea"/>
                <a:ea typeface="+mn-ea"/>
              </a:rPr>
              <a:t>　　　</a:t>
            </a:r>
            <a:endParaRPr lang="en-US" altLang="ja-JP" sz="2400" dirty="0">
              <a:solidFill>
                <a:schemeClr val="bg1"/>
              </a:solidFill>
              <a:latin typeface="+mn-ea"/>
              <a:ea typeface="+mn-ea"/>
            </a:endParaRPr>
          </a:p>
        </p:txBody>
      </p:sp>
      <p:sp>
        <p:nvSpPr>
          <p:cNvPr id="43" name="Text Box 5"/>
          <p:cNvSpPr txBox="1">
            <a:spLocks noChangeArrowheads="1"/>
          </p:cNvSpPr>
          <p:nvPr/>
        </p:nvSpPr>
        <p:spPr bwMode="auto">
          <a:xfrm>
            <a:off x="414974" y="1017525"/>
            <a:ext cx="8235250" cy="400110"/>
          </a:xfrm>
          <a:prstGeom prst="rect">
            <a:avLst/>
          </a:prstGeom>
          <a:noFill/>
          <a:ln w="9525">
            <a:noFill/>
            <a:miter lim="800000"/>
            <a:headEnd/>
            <a:tailEnd/>
          </a:ln>
        </p:spPr>
        <p:txBody>
          <a:bodyPr wrap="square">
            <a:spAutoFit/>
          </a:bodyPr>
          <a:lstStyle/>
          <a:p>
            <a:pPr fontAlgn="base">
              <a:spcBef>
                <a:spcPct val="0"/>
              </a:spcBef>
              <a:spcAft>
                <a:spcPct val="0"/>
              </a:spcAft>
            </a:pPr>
            <a:r>
              <a:rPr lang="ja-JP" altLang="en-US" sz="2000" b="1" dirty="0">
                <a:latin typeface="+mn-ea"/>
              </a:rPr>
              <a:t>Ａ．　参加することは可能です．</a:t>
            </a:r>
            <a:endParaRPr lang="en-US" altLang="ja-JP" sz="2000" b="1" dirty="0">
              <a:latin typeface="+mn-ea"/>
            </a:endParaRPr>
          </a:p>
        </p:txBody>
      </p:sp>
      <p:sp>
        <p:nvSpPr>
          <p:cNvPr id="46" name="正方形/長方形 45"/>
          <p:cNvSpPr/>
          <p:nvPr/>
        </p:nvSpPr>
        <p:spPr>
          <a:xfrm>
            <a:off x="1536888" y="1494108"/>
            <a:ext cx="6042039" cy="523220"/>
          </a:xfrm>
          <a:prstGeom prst="rect">
            <a:avLst/>
          </a:prstGeom>
        </p:spPr>
        <p:txBody>
          <a:bodyPr wrap="none">
            <a:spAutoFit/>
          </a:bodyPr>
          <a:lstStyle/>
          <a:p>
            <a:r>
              <a:rPr lang="ja-JP" altLang="en-US" sz="2800" dirty="0">
                <a:solidFill>
                  <a:srgbClr val="000000"/>
                </a:solidFill>
                <a:latin typeface="+mn-ea"/>
              </a:rPr>
              <a:t>一部共有の専門研修施設群　（施設</a:t>
            </a:r>
            <a:r>
              <a:rPr lang="en-US" altLang="ja-JP" sz="2800" dirty="0">
                <a:solidFill>
                  <a:srgbClr val="000000"/>
                </a:solidFill>
                <a:latin typeface="+mn-ea"/>
              </a:rPr>
              <a:t>D</a:t>
            </a:r>
            <a:r>
              <a:rPr lang="ja-JP" altLang="en-US" sz="2800" dirty="0">
                <a:solidFill>
                  <a:srgbClr val="000000"/>
                </a:solidFill>
                <a:latin typeface="+mn-ea"/>
              </a:rPr>
              <a:t>）</a:t>
            </a:r>
            <a:endParaRPr lang="ja-JP" altLang="en-US" sz="2800" dirty="0"/>
          </a:p>
        </p:txBody>
      </p:sp>
      <p:sp>
        <p:nvSpPr>
          <p:cNvPr id="39" name="テキスト ボックス 38"/>
          <p:cNvSpPr txBox="1"/>
          <p:nvPr/>
        </p:nvSpPr>
        <p:spPr>
          <a:xfrm>
            <a:off x="550594" y="5731770"/>
            <a:ext cx="2134055" cy="954107"/>
          </a:xfrm>
          <a:prstGeom prst="rect">
            <a:avLst/>
          </a:prstGeom>
          <a:solidFill>
            <a:schemeClr val="bg1"/>
          </a:solidFill>
        </p:spPr>
        <p:txBody>
          <a:bodyPr wrap="square" rtlCol="0">
            <a:spAutoFit/>
          </a:bodyPr>
          <a:lstStyle/>
          <a:p>
            <a:r>
              <a:rPr lang="ja-JP" altLang="en-US" sz="2800" dirty="0">
                <a:solidFill>
                  <a:srgbClr val="FF0000"/>
                </a:solidFill>
              </a:rPr>
              <a:t>１．症例数</a:t>
            </a:r>
            <a:endParaRPr lang="en-US" altLang="ja-JP" sz="2800" dirty="0">
              <a:solidFill>
                <a:srgbClr val="FF0000"/>
              </a:solidFill>
            </a:endParaRPr>
          </a:p>
          <a:p>
            <a:r>
              <a:rPr lang="ja-JP" altLang="en-US" sz="2800" dirty="0">
                <a:solidFill>
                  <a:srgbClr val="FF99FF"/>
                </a:solidFill>
              </a:rPr>
              <a:t>２．指導医数</a:t>
            </a:r>
            <a:endParaRPr lang="en-US" altLang="ja-JP" dirty="0">
              <a:solidFill>
                <a:srgbClr val="FF99FF"/>
              </a:solidFill>
            </a:endParaRPr>
          </a:p>
        </p:txBody>
      </p:sp>
    </p:spTree>
    <p:extLst>
      <p:ext uri="{BB962C8B-B14F-4D97-AF65-F5344CB8AC3E}">
        <p14:creationId xmlns:p14="http://schemas.microsoft.com/office/powerpoint/2010/main" val="19395391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1"/>
                                        </p:tgtEl>
                                        <p:attrNameLst>
                                          <p:attrName>style.visibility</p:attrName>
                                        </p:attrNameLst>
                                      </p:cBhvr>
                                      <p:to>
                                        <p:strVal val="visible"/>
                                      </p:to>
                                    </p:set>
                                    <p:animEffect transition="in" filter="dissolve">
                                      <p:cBhvr>
                                        <p:cTn id="7" dur="500"/>
                                        <p:tgtEl>
                                          <p:spTgt spid="41"/>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9"/>
                                        </p:tgtEl>
                                        <p:attrNameLst>
                                          <p:attrName>style.visibility</p:attrName>
                                        </p:attrNameLst>
                                      </p:cBhvr>
                                      <p:to>
                                        <p:strVal val="visible"/>
                                      </p:to>
                                    </p:set>
                                    <p:animEffect transition="in" filter="dissolve">
                                      <p:cBhvr>
                                        <p:cTn id="12"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animBg="1"/>
      <p:bldP spid="3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正方形/長方形 37"/>
          <p:cNvSpPr/>
          <p:nvPr/>
        </p:nvSpPr>
        <p:spPr>
          <a:xfrm>
            <a:off x="0" y="0"/>
            <a:ext cx="9144000" cy="100341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 name="直線コネクタ 3"/>
          <p:cNvCxnSpPr/>
          <p:nvPr/>
        </p:nvCxnSpPr>
        <p:spPr>
          <a:xfrm flipH="1">
            <a:off x="5563193" y="4249156"/>
            <a:ext cx="1108866" cy="475991"/>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直線コネクタ 4"/>
          <p:cNvCxnSpPr/>
          <p:nvPr/>
        </p:nvCxnSpPr>
        <p:spPr>
          <a:xfrm>
            <a:off x="3884995" y="4341730"/>
            <a:ext cx="896360" cy="383414"/>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直線コネクタ 5"/>
          <p:cNvCxnSpPr/>
          <p:nvPr/>
        </p:nvCxnSpPr>
        <p:spPr>
          <a:xfrm flipH="1">
            <a:off x="2522629" y="4249156"/>
            <a:ext cx="652706" cy="31773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直線コネクタ 6"/>
          <p:cNvCxnSpPr/>
          <p:nvPr/>
        </p:nvCxnSpPr>
        <p:spPr>
          <a:xfrm>
            <a:off x="3588807" y="3247638"/>
            <a:ext cx="0" cy="458071"/>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8" name="グループ化 7"/>
          <p:cNvGrpSpPr/>
          <p:nvPr/>
        </p:nvGrpSpPr>
        <p:grpSpPr>
          <a:xfrm>
            <a:off x="3042441" y="3571383"/>
            <a:ext cx="1088927" cy="1023577"/>
            <a:chOff x="4059137" y="3226805"/>
            <a:chExt cx="1088927" cy="1023577"/>
          </a:xfrm>
        </p:grpSpPr>
        <p:sp>
          <p:nvSpPr>
            <p:cNvPr id="9" name="円/楕円 8"/>
            <p:cNvSpPr/>
            <p:nvPr/>
          </p:nvSpPr>
          <p:spPr>
            <a:xfrm>
              <a:off x="4059137" y="3226805"/>
              <a:ext cx="1088927" cy="1023577"/>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0" name="正方形/長方形 9"/>
            <p:cNvSpPr/>
            <p:nvPr/>
          </p:nvSpPr>
          <p:spPr>
            <a:xfrm>
              <a:off x="4187399" y="3369186"/>
              <a:ext cx="859531" cy="707886"/>
            </a:xfrm>
            <a:prstGeom prst="rect">
              <a:avLst/>
            </a:prstGeom>
          </p:spPr>
          <p:txBody>
            <a:bodyPr wrap="none">
              <a:spAutoFit/>
            </a:bodyPr>
            <a:lstStyle/>
            <a:p>
              <a:pPr algn="ctr"/>
              <a:r>
                <a:rPr lang="ja-JP" altLang="en-US" sz="2000" dirty="0">
                  <a:solidFill>
                    <a:srgbClr val="FF0000"/>
                  </a:solidFill>
                  <a:latin typeface="+mn-ea"/>
                </a:rPr>
                <a:t>基幹</a:t>
              </a:r>
              <a:endParaRPr lang="en-US" altLang="ja-JP" sz="2000" dirty="0">
                <a:solidFill>
                  <a:srgbClr val="FF0000"/>
                </a:solidFill>
                <a:latin typeface="+mn-ea"/>
              </a:endParaRPr>
            </a:p>
            <a:p>
              <a:pPr algn="ctr"/>
              <a:r>
                <a:rPr lang="ja-JP" altLang="en-US" sz="2000" dirty="0">
                  <a:solidFill>
                    <a:srgbClr val="FF0000"/>
                  </a:solidFill>
                  <a:latin typeface="+mn-ea"/>
                </a:rPr>
                <a:t>施設</a:t>
              </a:r>
              <a:r>
                <a:rPr lang="en-US" altLang="ja-JP" sz="2000" dirty="0">
                  <a:solidFill>
                    <a:srgbClr val="FF0000"/>
                  </a:solidFill>
                  <a:latin typeface="+mn-ea"/>
                </a:rPr>
                <a:t>A</a:t>
              </a:r>
              <a:endParaRPr lang="ja-JP" altLang="en-US" sz="2000" dirty="0">
                <a:solidFill>
                  <a:srgbClr val="FF0000"/>
                </a:solidFill>
              </a:endParaRPr>
            </a:p>
          </p:txBody>
        </p:sp>
      </p:grpSp>
      <p:grpSp>
        <p:nvGrpSpPr>
          <p:cNvPr id="11" name="グループ化 10"/>
          <p:cNvGrpSpPr/>
          <p:nvPr/>
        </p:nvGrpSpPr>
        <p:grpSpPr>
          <a:xfrm>
            <a:off x="1298494" y="4105138"/>
            <a:ext cx="1448966" cy="1268078"/>
            <a:chOff x="3347864" y="4149080"/>
            <a:chExt cx="1016919" cy="951569"/>
          </a:xfrm>
        </p:grpSpPr>
        <p:sp>
          <p:nvSpPr>
            <p:cNvPr id="12" name="円/楕円 11"/>
            <p:cNvSpPr/>
            <p:nvPr/>
          </p:nvSpPr>
          <p:spPr>
            <a:xfrm>
              <a:off x="3347864" y="4149080"/>
              <a:ext cx="1016919" cy="951569"/>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3" name="正方形/長方形 12"/>
            <p:cNvSpPr/>
            <p:nvPr/>
          </p:nvSpPr>
          <p:spPr>
            <a:xfrm>
              <a:off x="3519395" y="4250383"/>
              <a:ext cx="669615" cy="762156"/>
            </a:xfrm>
            <a:prstGeom prst="rect">
              <a:avLst/>
            </a:prstGeom>
          </p:spPr>
          <p:txBody>
            <a:bodyPr wrap="none">
              <a:spAutoFit/>
            </a:bodyPr>
            <a:lstStyle/>
            <a:p>
              <a:pPr algn="ctr"/>
              <a:r>
                <a:rPr lang="ja-JP" altLang="en-US" sz="2000" dirty="0">
                  <a:solidFill>
                    <a:schemeClr val="bg1"/>
                  </a:solidFill>
                  <a:latin typeface="+mn-ea"/>
                </a:rPr>
                <a:t>基幹</a:t>
              </a:r>
              <a:endParaRPr lang="en-US" altLang="ja-JP" sz="2000" dirty="0">
                <a:solidFill>
                  <a:schemeClr val="bg1"/>
                </a:solidFill>
                <a:latin typeface="+mn-ea"/>
              </a:endParaRPr>
            </a:p>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C</a:t>
              </a:r>
              <a:endParaRPr lang="ja-JP" altLang="en-US" sz="2000" dirty="0">
                <a:solidFill>
                  <a:schemeClr val="bg1"/>
                </a:solidFill>
              </a:endParaRPr>
            </a:p>
          </p:txBody>
        </p:sp>
      </p:grpSp>
      <p:grpSp>
        <p:nvGrpSpPr>
          <p:cNvPr id="14" name="グループ化 13"/>
          <p:cNvGrpSpPr/>
          <p:nvPr/>
        </p:nvGrpSpPr>
        <p:grpSpPr>
          <a:xfrm>
            <a:off x="4698625" y="4349642"/>
            <a:ext cx="1016919" cy="951569"/>
            <a:chOff x="4932040" y="4149080"/>
            <a:chExt cx="1016919" cy="951569"/>
          </a:xfrm>
        </p:grpSpPr>
        <p:sp>
          <p:nvSpPr>
            <p:cNvPr id="15" name="円/楕円 14"/>
            <p:cNvSpPr/>
            <p:nvPr/>
          </p:nvSpPr>
          <p:spPr>
            <a:xfrm>
              <a:off x="4932040" y="4149080"/>
              <a:ext cx="1016919" cy="951569"/>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6" name="正方形/長方形 15"/>
            <p:cNvSpPr/>
            <p:nvPr/>
          </p:nvSpPr>
          <p:spPr>
            <a:xfrm>
              <a:off x="5006209" y="4250383"/>
              <a:ext cx="864339"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D</a:t>
              </a:r>
              <a:endParaRPr lang="ja-JP" altLang="en-US" sz="2000" dirty="0">
                <a:solidFill>
                  <a:schemeClr val="bg1"/>
                </a:solidFill>
              </a:endParaRPr>
            </a:p>
          </p:txBody>
        </p:sp>
      </p:grpSp>
      <p:grpSp>
        <p:nvGrpSpPr>
          <p:cNvPr id="17" name="グループ化 16"/>
          <p:cNvGrpSpPr/>
          <p:nvPr/>
        </p:nvGrpSpPr>
        <p:grpSpPr>
          <a:xfrm>
            <a:off x="3051248" y="2461969"/>
            <a:ext cx="1016919" cy="951569"/>
            <a:chOff x="4067944" y="2117391"/>
            <a:chExt cx="1016919" cy="951569"/>
          </a:xfrm>
        </p:grpSpPr>
        <p:sp>
          <p:nvSpPr>
            <p:cNvPr id="18" name="円/楕円 17"/>
            <p:cNvSpPr/>
            <p:nvPr/>
          </p:nvSpPr>
          <p:spPr>
            <a:xfrm>
              <a:off x="4067944" y="2117391"/>
              <a:ext cx="1016919" cy="951569"/>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9" name="正方形/長方形 18"/>
            <p:cNvSpPr/>
            <p:nvPr/>
          </p:nvSpPr>
          <p:spPr>
            <a:xfrm>
              <a:off x="4152532" y="2218694"/>
              <a:ext cx="843501"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E</a:t>
              </a:r>
              <a:endParaRPr lang="ja-JP" altLang="en-US" sz="2000" dirty="0">
                <a:solidFill>
                  <a:schemeClr val="bg1"/>
                </a:solidFill>
              </a:endParaRPr>
            </a:p>
          </p:txBody>
        </p:sp>
      </p:grpSp>
      <p:sp>
        <p:nvSpPr>
          <p:cNvPr id="20" name="円/楕円 19"/>
          <p:cNvSpPr/>
          <p:nvPr/>
        </p:nvSpPr>
        <p:spPr>
          <a:xfrm>
            <a:off x="938455" y="2204864"/>
            <a:ext cx="5328593" cy="381642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1" name="正方形/長方形 20"/>
          <p:cNvSpPr/>
          <p:nvPr/>
        </p:nvSpPr>
        <p:spPr>
          <a:xfrm>
            <a:off x="2600186" y="5345235"/>
            <a:ext cx="2376263" cy="400110"/>
          </a:xfrm>
          <a:prstGeom prst="rect">
            <a:avLst/>
          </a:prstGeom>
          <a:solidFill>
            <a:schemeClr val="bg1"/>
          </a:solidFill>
        </p:spPr>
        <p:txBody>
          <a:bodyPr wrap="square">
            <a:spAutoFit/>
          </a:bodyPr>
          <a:lstStyle/>
          <a:p>
            <a:pPr algn="ctr"/>
            <a:r>
              <a:rPr lang="en-US" altLang="ja-JP" sz="2000" dirty="0">
                <a:solidFill>
                  <a:srgbClr val="FF0000"/>
                </a:solidFill>
                <a:latin typeface="+mn-ea"/>
              </a:rPr>
              <a:t>A</a:t>
            </a:r>
            <a:r>
              <a:rPr lang="ja-JP" altLang="en-US" sz="2000" dirty="0">
                <a:solidFill>
                  <a:srgbClr val="FF0000"/>
                </a:solidFill>
                <a:latin typeface="+mn-ea"/>
              </a:rPr>
              <a:t>施設群プログラム</a:t>
            </a:r>
            <a:endParaRPr lang="ja-JP" altLang="en-US" sz="2000" dirty="0">
              <a:solidFill>
                <a:srgbClr val="FF0000"/>
              </a:solidFill>
            </a:endParaRPr>
          </a:p>
        </p:txBody>
      </p:sp>
      <p:cxnSp>
        <p:nvCxnSpPr>
          <p:cNvPr id="22" name="直線コネクタ 21"/>
          <p:cNvCxnSpPr/>
          <p:nvPr/>
        </p:nvCxnSpPr>
        <p:spPr>
          <a:xfrm>
            <a:off x="7316818" y="4341733"/>
            <a:ext cx="390386" cy="253227"/>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p:cNvCxnSpPr/>
          <p:nvPr/>
        </p:nvCxnSpPr>
        <p:spPr>
          <a:xfrm>
            <a:off x="7020630" y="3247638"/>
            <a:ext cx="0" cy="458071"/>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4" name="グループ化 23"/>
          <p:cNvGrpSpPr/>
          <p:nvPr/>
        </p:nvGrpSpPr>
        <p:grpSpPr>
          <a:xfrm>
            <a:off x="6474264" y="3571383"/>
            <a:ext cx="1088927" cy="1023577"/>
            <a:chOff x="4059137" y="3226805"/>
            <a:chExt cx="1088927" cy="1023577"/>
          </a:xfrm>
          <a:solidFill>
            <a:schemeClr val="accent6">
              <a:lumMod val="20000"/>
              <a:lumOff val="80000"/>
            </a:schemeClr>
          </a:solidFill>
        </p:grpSpPr>
        <p:sp>
          <p:nvSpPr>
            <p:cNvPr id="25" name="円/楕円 24"/>
            <p:cNvSpPr/>
            <p:nvPr/>
          </p:nvSpPr>
          <p:spPr>
            <a:xfrm>
              <a:off x="4059137" y="3226805"/>
              <a:ext cx="1088927" cy="1023577"/>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6" name="正方形/長方形 25"/>
            <p:cNvSpPr/>
            <p:nvPr/>
          </p:nvSpPr>
          <p:spPr>
            <a:xfrm>
              <a:off x="4215724" y="3369186"/>
              <a:ext cx="861134" cy="707886"/>
            </a:xfrm>
            <a:prstGeom prst="rect">
              <a:avLst/>
            </a:prstGeom>
            <a:grpFill/>
          </p:spPr>
          <p:txBody>
            <a:bodyPr wrap="none">
              <a:spAutoFit/>
            </a:bodyPr>
            <a:lstStyle/>
            <a:p>
              <a:pPr algn="ctr"/>
              <a:r>
                <a:rPr lang="ja-JP" altLang="en-US" sz="2000" dirty="0">
                  <a:solidFill>
                    <a:srgbClr val="FF0000"/>
                  </a:solidFill>
                  <a:latin typeface="+mn-ea"/>
                </a:rPr>
                <a:t>基幹</a:t>
              </a:r>
              <a:endParaRPr lang="en-US" altLang="ja-JP" sz="2000" dirty="0">
                <a:solidFill>
                  <a:srgbClr val="FF0000"/>
                </a:solidFill>
                <a:latin typeface="+mn-ea"/>
              </a:endParaRPr>
            </a:p>
            <a:p>
              <a:pPr algn="ctr"/>
              <a:r>
                <a:rPr lang="ja-JP" altLang="en-US" sz="2000" dirty="0">
                  <a:solidFill>
                    <a:srgbClr val="FF0000"/>
                  </a:solidFill>
                  <a:latin typeface="+mn-ea"/>
                </a:rPr>
                <a:t>施設</a:t>
              </a:r>
              <a:r>
                <a:rPr lang="en-US" altLang="ja-JP" sz="2000" dirty="0">
                  <a:solidFill>
                    <a:srgbClr val="FF0000"/>
                  </a:solidFill>
                  <a:latin typeface="+mn-ea"/>
                </a:rPr>
                <a:t>B</a:t>
              </a:r>
              <a:endParaRPr lang="ja-JP" altLang="en-US" sz="2000" dirty="0">
                <a:solidFill>
                  <a:srgbClr val="FF0000"/>
                </a:solidFill>
              </a:endParaRPr>
            </a:p>
          </p:txBody>
        </p:sp>
      </p:grpSp>
      <p:grpSp>
        <p:nvGrpSpPr>
          <p:cNvPr id="27" name="グループ化 26"/>
          <p:cNvGrpSpPr/>
          <p:nvPr/>
        </p:nvGrpSpPr>
        <p:grpSpPr>
          <a:xfrm>
            <a:off x="7491183" y="4349642"/>
            <a:ext cx="1016919" cy="951569"/>
            <a:chOff x="4932040" y="4149080"/>
            <a:chExt cx="1016919" cy="951569"/>
          </a:xfrm>
        </p:grpSpPr>
        <p:sp>
          <p:nvSpPr>
            <p:cNvPr id="28" name="円/楕円 27"/>
            <p:cNvSpPr/>
            <p:nvPr/>
          </p:nvSpPr>
          <p:spPr>
            <a:xfrm>
              <a:off x="4932040" y="4149080"/>
              <a:ext cx="1016919" cy="951569"/>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9" name="正方形/長方形 28"/>
            <p:cNvSpPr/>
            <p:nvPr/>
          </p:nvSpPr>
          <p:spPr>
            <a:xfrm>
              <a:off x="5002201" y="4250383"/>
              <a:ext cx="872355"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G</a:t>
              </a:r>
              <a:endParaRPr lang="ja-JP" altLang="en-US" sz="2000" dirty="0">
                <a:solidFill>
                  <a:schemeClr val="bg1"/>
                </a:solidFill>
              </a:endParaRPr>
            </a:p>
          </p:txBody>
        </p:sp>
      </p:grpSp>
      <p:grpSp>
        <p:nvGrpSpPr>
          <p:cNvPr id="30" name="グループ化 29"/>
          <p:cNvGrpSpPr/>
          <p:nvPr/>
        </p:nvGrpSpPr>
        <p:grpSpPr>
          <a:xfrm>
            <a:off x="6483071" y="2461969"/>
            <a:ext cx="1016919" cy="951569"/>
            <a:chOff x="4067944" y="2117391"/>
            <a:chExt cx="1016919" cy="951569"/>
          </a:xfrm>
        </p:grpSpPr>
        <p:sp>
          <p:nvSpPr>
            <p:cNvPr id="31" name="円/楕円 30"/>
            <p:cNvSpPr/>
            <p:nvPr/>
          </p:nvSpPr>
          <p:spPr>
            <a:xfrm>
              <a:off x="4067944" y="2117391"/>
              <a:ext cx="1016919" cy="951569"/>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2" name="正方形/長方形 31"/>
            <p:cNvSpPr/>
            <p:nvPr/>
          </p:nvSpPr>
          <p:spPr>
            <a:xfrm>
              <a:off x="4154937" y="2218694"/>
              <a:ext cx="838691"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F</a:t>
              </a:r>
              <a:endParaRPr lang="ja-JP" altLang="en-US" sz="2000" dirty="0">
                <a:solidFill>
                  <a:schemeClr val="bg1"/>
                </a:solidFill>
              </a:endParaRPr>
            </a:p>
          </p:txBody>
        </p:sp>
      </p:grpSp>
      <p:sp>
        <p:nvSpPr>
          <p:cNvPr id="33" name="円/楕円 32"/>
          <p:cNvSpPr/>
          <p:nvPr/>
        </p:nvSpPr>
        <p:spPr>
          <a:xfrm>
            <a:off x="4356196" y="2204866"/>
            <a:ext cx="4575144" cy="4029945"/>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40" name="正方形/長方形 39"/>
          <p:cNvSpPr/>
          <p:nvPr/>
        </p:nvSpPr>
        <p:spPr>
          <a:xfrm>
            <a:off x="5762990" y="5333146"/>
            <a:ext cx="2376263" cy="400110"/>
          </a:xfrm>
          <a:prstGeom prst="rect">
            <a:avLst/>
          </a:prstGeom>
          <a:solidFill>
            <a:schemeClr val="bg1"/>
          </a:solidFill>
        </p:spPr>
        <p:txBody>
          <a:bodyPr wrap="square">
            <a:spAutoFit/>
          </a:bodyPr>
          <a:lstStyle/>
          <a:p>
            <a:pPr algn="ctr"/>
            <a:r>
              <a:rPr lang="en-US" altLang="ja-JP" sz="2000" dirty="0">
                <a:solidFill>
                  <a:srgbClr val="FF0000"/>
                </a:solidFill>
                <a:latin typeface="+mn-ea"/>
              </a:rPr>
              <a:t>B</a:t>
            </a:r>
            <a:r>
              <a:rPr lang="ja-JP" altLang="en-US" sz="2000" dirty="0">
                <a:solidFill>
                  <a:srgbClr val="FF0000"/>
                </a:solidFill>
                <a:latin typeface="+mn-ea"/>
              </a:rPr>
              <a:t>施設群プログラム</a:t>
            </a:r>
            <a:endParaRPr lang="ja-JP" altLang="en-US" sz="2000" dirty="0">
              <a:solidFill>
                <a:srgbClr val="FF0000"/>
              </a:solidFill>
            </a:endParaRPr>
          </a:p>
        </p:txBody>
      </p:sp>
      <p:sp>
        <p:nvSpPr>
          <p:cNvPr id="41" name="テキスト ボックス 40"/>
          <p:cNvSpPr txBox="1"/>
          <p:nvPr/>
        </p:nvSpPr>
        <p:spPr>
          <a:xfrm>
            <a:off x="3090930" y="5736159"/>
            <a:ext cx="4904306" cy="1077218"/>
          </a:xfrm>
          <a:prstGeom prst="rect">
            <a:avLst/>
          </a:prstGeom>
          <a:solidFill>
            <a:srgbClr val="3366FF"/>
          </a:solidFill>
        </p:spPr>
        <p:txBody>
          <a:bodyPr wrap="square" rtlCol="0">
            <a:spAutoFit/>
          </a:bodyPr>
          <a:lstStyle/>
          <a:p>
            <a:pPr algn="ctr"/>
            <a:r>
              <a:rPr lang="ja-JP" altLang="en-US" sz="2800" dirty="0">
                <a:solidFill>
                  <a:schemeClr val="bg1"/>
                </a:solidFill>
              </a:rPr>
              <a:t>専門研修指導医</a:t>
            </a:r>
            <a:r>
              <a:rPr lang="en-US" altLang="ja-JP" sz="2800" dirty="0">
                <a:solidFill>
                  <a:schemeClr val="bg1"/>
                </a:solidFill>
              </a:rPr>
              <a:t>2</a:t>
            </a:r>
            <a:r>
              <a:rPr lang="ja-JP" altLang="en-US" sz="2800" dirty="0">
                <a:solidFill>
                  <a:schemeClr val="bg1"/>
                </a:solidFill>
              </a:rPr>
              <a:t>人</a:t>
            </a:r>
            <a:endParaRPr lang="en-US" altLang="ja-JP" dirty="0">
              <a:solidFill>
                <a:schemeClr val="bg1"/>
              </a:solidFill>
            </a:endParaRPr>
          </a:p>
          <a:p>
            <a:pPr algn="ctr"/>
            <a:r>
              <a:rPr lang="en-US" altLang="ja-JP" dirty="0">
                <a:solidFill>
                  <a:schemeClr val="bg1"/>
                </a:solidFill>
              </a:rPr>
              <a:t>1</a:t>
            </a:r>
            <a:r>
              <a:rPr lang="ja-JP" altLang="en-US" dirty="0">
                <a:solidFill>
                  <a:schemeClr val="bg1"/>
                </a:solidFill>
              </a:rPr>
              <a:t>人はプログラム</a:t>
            </a:r>
            <a:r>
              <a:rPr lang="en-US" altLang="ja-JP" dirty="0">
                <a:solidFill>
                  <a:schemeClr val="bg1"/>
                </a:solidFill>
              </a:rPr>
              <a:t>A</a:t>
            </a:r>
            <a:r>
              <a:rPr lang="ja-JP" altLang="en-US" dirty="0">
                <a:solidFill>
                  <a:schemeClr val="bg1"/>
                </a:solidFill>
              </a:rPr>
              <a:t>に登録</a:t>
            </a:r>
            <a:endParaRPr lang="en-US" altLang="ja-JP" dirty="0">
              <a:solidFill>
                <a:schemeClr val="bg1"/>
              </a:solidFill>
            </a:endParaRPr>
          </a:p>
          <a:p>
            <a:pPr algn="ctr"/>
            <a:r>
              <a:rPr lang="en-US" altLang="ja-JP" dirty="0">
                <a:solidFill>
                  <a:schemeClr val="bg1"/>
                </a:solidFill>
              </a:rPr>
              <a:t>1</a:t>
            </a:r>
            <a:r>
              <a:rPr lang="ja-JP" altLang="en-US" dirty="0">
                <a:solidFill>
                  <a:schemeClr val="bg1"/>
                </a:solidFill>
              </a:rPr>
              <a:t>人はプログラム</a:t>
            </a:r>
            <a:r>
              <a:rPr lang="en-US" altLang="ja-JP" dirty="0">
                <a:solidFill>
                  <a:schemeClr val="bg1"/>
                </a:solidFill>
              </a:rPr>
              <a:t>B</a:t>
            </a:r>
            <a:r>
              <a:rPr lang="ja-JP" altLang="en-US" dirty="0">
                <a:solidFill>
                  <a:schemeClr val="bg1"/>
                </a:solidFill>
              </a:rPr>
              <a:t>に登録</a:t>
            </a:r>
            <a:endParaRPr lang="en-US" altLang="ja-JP" dirty="0">
              <a:solidFill>
                <a:schemeClr val="bg1"/>
              </a:solidFill>
            </a:endParaRPr>
          </a:p>
        </p:txBody>
      </p:sp>
      <p:sp>
        <p:nvSpPr>
          <p:cNvPr id="42" name="タイトル 2"/>
          <p:cNvSpPr txBox="1">
            <a:spLocks/>
          </p:cNvSpPr>
          <p:nvPr/>
        </p:nvSpPr>
        <p:spPr>
          <a:xfrm>
            <a:off x="395536" y="249587"/>
            <a:ext cx="8382704" cy="8255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2400" b="1" dirty="0">
                <a:solidFill>
                  <a:schemeClr val="bg1"/>
                </a:solidFill>
                <a:latin typeface="+mn-ea"/>
                <a:ea typeface="+mn-ea"/>
              </a:rPr>
              <a:t>Q. </a:t>
            </a:r>
            <a:r>
              <a:rPr lang="ja-JP" altLang="en-US" sz="2400" b="1" dirty="0">
                <a:solidFill>
                  <a:schemeClr val="bg1"/>
                </a:solidFill>
                <a:latin typeface="+mn-ea"/>
                <a:ea typeface="+mn-ea"/>
              </a:rPr>
              <a:t>連携施設は他のプログラムにも参加することはできますか？</a:t>
            </a:r>
            <a:endParaRPr lang="en-US" altLang="ja-JP" sz="2400" b="1" dirty="0">
              <a:solidFill>
                <a:schemeClr val="bg1"/>
              </a:solidFill>
              <a:latin typeface="+mn-ea"/>
              <a:ea typeface="+mn-ea"/>
            </a:endParaRPr>
          </a:p>
          <a:p>
            <a:r>
              <a:rPr lang="ja-JP" altLang="en-US" sz="2400" dirty="0">
                <a:solidFill>
                  <a:schemeClr val="bg1"/>
                </a:solidFill>
                <a:latin typeface="+mn-ea"/>
                <a:ea typeface="+mn-ea"/>
              </a:rPr>
              <a:t>　　　</a:t>
            </a:r>
            <a:endParaRPr lang="en-US" altLang="ja-JP" sz="2400" dirty="0">
              <a:solidFill>
                <a:schemeClr val="bg1"/>
              </a:solidFill>
              <a:latin typeface="+mn-ea"/>
              <a:ea typeface="+mn-ea"/>
            </a:endParaRPr>
          </a:p>
        </p:txBody>
      </p:sp>
      <p:sp>
        <p:nvSpPr>
          <p:cNvPr id="43" name="Text Box 5"/>
          <p:cNvSpPr txBox="1">
            <a:spLocks noChangeArrowheads="1"/>
          </p:cNvSpPr>
          <p:nvPr/>
        </p:nvSpPr>
        <p:spPr bwMode="auto">
          <a:xfrm>
            <a:off x="414974" y="1017525"/>
            <a:ext cx="8235250" cy="400110"/>
          </a:xfrm>
          <a:prstGeom prst="rect">
            <a:avLst/>
          </a:prstGeom>
          <a:noFill/>
          <a:ln w="9525">
            <a:noFill/>
            <a:miter lim="800000"/>
            <a:headEnd/>
            <a:tailEnd/>
          </a:ln>
        </p:spPr>
        <p:txBody>
          <a:bodyPr wrap="square">
            <a:spAutoFit/>
          </a:bodyPr>
          <a:lstStyle/>
          <a:p>
            <a:pPr fontAlgn="base">
              <a:spcBef>
                <a:spcPct val="0"/>
              </a:spcBef>
              <a:spcAft>
                <a:spcPct val="0"/>
              </a:spcAft>
            </a:pPr>
            <a:r>
              <a:rPr lang="ja-JP" altLang="en-US" sz="2000" b="1" dirty="0">
                <a:latin typeface="+mn-ea"/>
              </a:rPr>
              <a:t>Ａ．　参加することは可能です．</a:t>
            </a:r>
            <a:endParaRPr lang="en-US" altLang="ja-JP" sz="2000" b="1" dirty="0">
              <a:latin typeface="+mn-ea"/>
            </a:endParaRPr>
          </a:p>
        </p:txBody>
      </p:sp>
      <p:sp>
        <p:nvSpPr>
          <p:cNvPr id="46" name="正方形/長方形 45"/>
          <p:cNvSpPr/>
          <p:nvPr/>
        </p:nvSpPr>
        <p:spPr>
          <a:xfrm>
            <a:off x="1536888" y="1494108"/>
            <a:ext cx="6042039" cy="523220"/>
          </a:xfrm>
          <a:prstGeom prst="rect">
            <a:avLst/>
          </a:prstGeom>
        </p:spPr>
        <p:txBody>
          <a:bodyPr wrap="none">
            <a:spAutoFit/>
          </a:bodyPr>
          <a:lstStyle/>
          <a:p>
            <a:r>
              <a:rPr lang="ja-JP" altLang="en-US" sz="2800" dirty="0">
                <a:solidFill>
                  <a:srgbClr val="000000"/>
                </a:solidFill>
                <a:latin typeface="+mn-ea"/>
              </a:rPr>
              <a:t>一部共有の専門研修施設群　（施設</a:t>
            </a:r>
            <a:r>
              <a:rPr lang="en-US" altLang="ja-JP" sz="2800" dirty="0">
                <a:solidFill>
                  <a:srgbClr val="000000"/>
                </a:solidFill>
                <a:latin typeface="+mn-ea"/>
              </a:rPr>
              <a:t>D</a:t>
            </a:r>
            <a:r>
              <a:rPr lang="ja-JP" altLang="en-US" sz="2800" dirty="0">
                <a:solidFill>
                  <a:srgbClr val="000000"/>
                </a:solidFill>
                <a:latin typeface="+mn-ea"/>
              </a:rPr>
              <a:t>）</a:t>
            </a:r>
            <a:endParaRPr lang="ja-JP" altLang="en-US" sz="2800" dirty="0"/>
          </a:p>
        </p:txBody>
      </p:sp>
      <p:sp>
        <p:nvSpPr>
          <p:cNvPr id="44" name="テキスト ボックス 43"/>
          <p:cNvSpPr txBox="1"/>
          <p:nvPr/>
        </p:nvSpPr>
        <p:spPr>
          <a:xfrm>
            <a:off x="550594" y="5731770"/>
            <a:ext cx="2134055" cy="954107"/>
          </a:xfrm>
          <a:prstGeom prst="rect">
            <a:avLst/>
          </a:prstGeom>
          <a:solidFill>
            <a:schemeClr val="bg1"/>
          </a:solidFill>
        </p:spPr>
        <p:txBody>
          <a:bodyPr wrap="square" rtlCol="0">
            <a:spAutoFit/>
          </a:bodyPr>
          <a:lstStyle/>
          <a:p>
            <a:r>
              <a:rPr lang="ja-JP" altLang="en-US" sz="2800" dirty="0">
                <a:solidFill>
                  <a:srgbClr val="FF99FF"/>
                </a:solidFill>
              </a:rPr>
              <a:t>１．症例数</a:t>
            </a:r>
            <a:endParaRPr lang="en-US" altLang="ja-JP" sz="2800" dirty="0">
              <a:solidFill>
                <a:srgbClr val="FF99FF"/>
              </a:solidFill>
            </a:endParaRPr>
          </a:p>
          <a:p>
            <a:r>
              <a:rPr lang="ja-JP" altLang="en-US" sz="2800" dirty="0">
                <a:solidFill>
                  <a:srgbClr val="FF0000"/>
                </a:solidFill>
              </a:rPr>
              <a:t>２．指導医数</a:t>
            </a:r>
            <a:endParaRPr lang="en-US" altLang="ja-JP" dirty="0">
              <a:solidFill>
                <a:srgbClr val="FF0000"/>
              </a:solidFill>
            </a:endParaRPr>
          </a:p>
        </p:txBody>
      </p:sp>
    </p:spTree>
    <p:extLst>
      <p:ext uri="{BB962C8B-B14F-4D97-AF65-F5344CB8AC3E}">
        <p14:creationId xmlns:p14="http://schemas.microsoft.com/office/powerpoint/2010/main" val="29764023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1"/>
                                        </p:tgtEl>
                                        <p:attrNameLst>
                                          <p:attrName>style.visibility</p:attrName>
                                        </p:attrNameLst>
                                      </p:cBhvr>
                                      <p:to>
                                        <p:strVal val="visible"/>
                                      </p:to>
                                    </p:set>
                                    <p:animEffect transition="in" filter="dissolve">
                                      <p:cBhvr>
                                        <p:cTn id="7" dur="500"/>
                                        <p:tgtEl>
                                          <p:spTgt spid="41"/>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4"/>
                                        </p:tgtEl>
                                        <p:attrNameLst>
                                          <p:attrName>style.visibility</p:attrName>
                                        </p:attrNameLst>
                                      </p:cBhvr>
                                      <p:to>
                                        <p:strVal val="visible"/>
                                      </p:to>
                                    </p:set>
                                    <p:animEffect transition="in" filter="dissolve">
                                      <p:cBhvr>
                                        <p:cTn id="12" dur="5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animBg="1"/>
      <p:bldP spid="4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0" y="0"/>
            <a:ext cx="9144000" cy="100341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p:cNvSpPr/>
          <p:nvPr/>
        </p:nvSpPr>
        <p:spPr>
          <a:xfrm>
            <a:off x="223283" y="-25268"/>
            <a:ext cx="8520025" cy="1107996"/>
          </a:xfrm>
          <a:prstGeom prst="rect">
            <a:avLst/>
          </a:prstGeom>
        </p:spPr>
        <p:txBody>
          <a:bodyPr wrap="square">
            <a:spAutoFit/>
          </a:bodyPr>
          <a:lstStyle/>
          <a:p>
            <a:pPr>
              <a:lnSpc>
                <a:spcPct val="150000"/>
              </a:lnSpc>
            </a:pPr>
            <a:r>
              <a:rPr lang="en-US" altLang="ja-JP" sz="2200" dirty="0">
                <a:solidFill>
                  <a:schemeClr val="bg1"/>
                </a:solidFill>
                <a:latin typeface="+mn-ea"/>
              </a:rPr>
              <a:t>Q </a:t>
            </a:r>
            <a:r>
              <a:rPr lang="ja-JP" altLang="en-US" sz="2200" dirty="0">
                <a:solidFill>
                  <a:schemeClr val="bg1"/>
                </a:solidFill>
                <a:latin typeface="+mn-ea"/>
              </a:rPr>
              <a:t>ある地域中核病院が</a:t>
            </a:r>
            <a:r>
              <a:rPr lang="en-US" altLang="ja-JP" sz="2200" dirty="0">
                <a:solidFill>
                  <a:schemeClr val="bg1"/>
                </a:solidFill>
                <a:latin typeface="+mn-ea"/>
              </a:rPr>
              <a:t>2</a:t>
            </a:r>
            <a:r>
              <a:rPr lang="ja-JP" altLang="en-US" sz="2200" dirty="0" err="1">
                <a:solidFill>
                  <a:schemeClr val="bg1"/>
                </a:solidFill>
                <a:latin typeface="+mn-ea"/>
              </a:rPr>
              <a:t>つの</a:t>
            </a:r>
            <a:r>
              <a:rPr lang="ja-JP" altLang="en-US" sz="2200" dirty="0">
                <a:solidFill>
                  <a:schemeClr val="bg1"/>
                </a:solidFill>
                <a:latin typeface="+mn-ea"/>
              </a:rPr>
              <a:t>大学の研修プ口グラムに連携施設として入る場合の症例数の按分および指導医数の按分の仕方は？</a:t>
            </a:r>
          </a:p>
        </p:txBody>
      </p:sp>
      <p:sp>
        <p:nvSpPr>
          <p:cNvPr id="5" name="正方形/長方形 4"/>
          <p:cNvSpPr/>
          <p:nvPr/>
        </p:nvSpPr>
        <p:spPr>
          <a:xfrm>
            <a:off x="223283" y="1107996"/>
            <a:ext cx="8697434" cy="5170646"/>
          </a:xfrm>
          <a:prstGeom prst="rect">
            <a:avLst/>
          </a:prstGeom>
        </p:spPr>
        <p:txBody>
          <a:bodyPr wrap="square">
            <a:spAutoFit/>
          </a:bodyPr>
          <a:lstStyle/>
          <a:p>
            <a:pPr>
              <a:lnSpc>
                <a:spcPct val="150000"/>
              </a:lnSpc>
            </a:pPr>
            <a:r>
              <a:rPr lang="en-US" altLang="ja-JP" sz="2000" dirty="0">
                <a:latin typeface="+mn-ea"/>
              </a:rPr>
              <a:t>A  2</a:t>
            </a:r>
            <a:r>
              <a:rPr lang="ja-JP" altLang="en-US" sz="2000" dirty="0" err="1">
                <a:latin typeface="+mn-ea"/>
              </a:rPr>
              <a:t>つの</a:t>
            </a:r>
            <a:r>
              <a:rPr lang="ja-JP" altLang="en-US" sz="2000" dirty="0">
                <a:latin typeface="+mn-ea"/>
              </a:rPr>
              <a:t>基幹施設の研修プログラム統括責任者と連携施設責任者が協議して決めることになります．</a:t>
            </a:r>
          </a:p>
          <a:p>
            <a:pPr marL="342900" indent="-342900">
              <a:lnSpc>
                <a:spcPct val="150000"/>
              </a:lnSpc>
              <a:buFont typeface="Arial" panose="020B0604020202020204" pitchFamily="34" charset="0"/>
              <a:buChar char="•"/>
            </a:pPr>
            <a:r>
              <a:rPr lang="ja-JP" altLang="en-US" sz="2000" dirty="0">
                <a:latin typeface="+mn-ea"/>
              </a:rPr>
              <a:t>　</a:t>
            </a:r>
            <a:r>
              <a:rPr lang="en-US" altLang="ja-JP" sz="2000" dirty="0">
                <a:latin typeface="+mn-ea"/>
              </a:rPr>
              <a:t>1</a:t>
            </a:r>
            <a:r>
              <a:rPr lang="ja-JP" altLang="en-US" sz="2000" dirty="0">
                <a:latin typeface="+mn-ea"/>
              </a:rPr>
              <a:t>対</a:t>
            </a:r>
            <a:r>
              <a:rPr lang="en-US" altLang="ja-JP" sz="2000" dirty="0">
                <a:latin typeface="+mn-ea"/>
              </a:rPr>
              <a:t>1</a:t>
            </a:r>
            <a:r>
              <a:rPr lang="ja-JP" altLang="en-US" sz="2000" dirty="0">
                <a:latin typeface="+mn-ea"/>
              </a:rPr>
              <a:t>の按分や、</a:t>
            </a:r>
            <a:r>
              <a:rPr lang="en-US" altLang="ja-JP" sz="2000" dirty="0">
                <a:latin typeface="+mn-ea"/>
              </a:rPr>
              <a:t>2</a:t>
            </a:r>
            <a:r>
              <a:rPr lang="ja-JP" altLang="en-US" sz="2000" dirty="0">
                <a:latin typeface="+mn-ea"/>
              </a:rPr>
              <a:t>対</a:t>
            </a:r>
            <a:r>
              <a:rPr lang="en-US" altLang="ja-JP" sz="2000" dirty="0">
                <a:latin typeface="+mn-ea"/>
              </a:rPr>
              <a:t>1</a:t>
            </a:r>
            <a:r>
              <a:rPr lang="ja-JP" altLang="en-US" sz="2000" dirty="0">
                <a:latin typeface="+mn-ea"/>
              </a:rPr>
              <a:t>の按分などさまざまなケースが考えられます． </a:t>
            </a:r>
            <a:endParaRPr lang="en-US" altLang="ja-JP" sz="2000" dirty="0">
              <a:latin typeface="+mn-ea"/>
            </a:endParaRPr>
          </a:p>
          <a:p>
            <a:pPr marL="342900" indent="-342900">
              <a:lnSpc>
                <a:spcPct val="150000"/>
              </a:lnSpc>
              <a:buFont typeface="Arial" panose="020B0604020202020204" pitchFamily="34" charset="0"/>
              <a:buChar char="•"/>
            </a:pPr>
            <a:r>
              <a:rPr lang="ja-JP" altLang="en-US" sz="2000" dirty="0">
                <a:latin typeface="+mn-ea"/>
              </a:rPr>
              <a:t>　多くは症例（経験） 数の按分が優先されると考えられます．</a:t>
            </a:r>
            <a:endParaRPr lang="en-US" altLang="ja-JP" sz="2000" dirty="0">
              <a:latin typeface="+mn-ea"/>
            </a:endParaRPr>
          </a:p>
          <a:p>
            <a:pPr marL="342900" indent="-342900">
              <a:lnSpc>
                <a:spcPct val="150000"/>
              </a:lnSpc>
              <a:buFont typeface="Arial" panose="020B0604020202020204" pitchFamily="34" charset="0"/>
              <a:buChar char="•"/>
            </a:pPr>
            <a:r>
              <a:rPr lang="ja-JP" altLang="en-US" sz="2000" dirty="0">
                <a:latin typeface="+mn-ea"/>
              </a:rPr>
              <a:t>　指導医数は症例（経験）数の按分に準じて整数比（例えば指導医が</a:t>
            </a:r>
            <a:r>
              <a:rPr lang="en-US" altLang="ja-JP" sz="2000" dirty="0">
                <a:latin typeface="+mn-ea"/>
              </a:rPr>
              <a:t>3</a:t>
            </a:r>
            <a:r>
              <a:rPr lang="ja-JP" altLang="en-US" sz="2000" dirty="0">
                <a:latin typeface="+mn-ea"/>
              </a:rPr>
              <a:t>名であれば</a:t>
            </a:r>
            <a:r>
              <a:rPr lang="en-US" altLang="ja-JP" sz="2000" dirty="0">
                <a:latin typeface="+mn-ea"/>
              </a:rPr>
              <a:t>2</a:t>
            </a:r>
            <a:r>
              <a:rPr lang="ja-JP" altLang="en-US" sz="2000" dirty="0">
                <a:latin typeface="+mn-ea"/>
              </a:rPr>
              <a:t>名対 </a:t>
            </a:r>
            <a:r>
              <a:rPr lang="en-US" altLang="ja-JP" sz="2000" dirty="0">
                <a:latin typeface="+mn-ea"/>
              </a:rPr>
              <a:t>1</a:t>
            </a:r>
            <a:r>
              <a:rPr lang="ja-JP" altLang="en-US" sz="2000" dirty="0">
                <a:latin typeface="+mn-ea"/>
              </a:rPr>
              <a:t>名） で按分するようにして下さい。</a:t>
            </a:r>
            <a:r>
              <a:rPr lang="ja-JP" altLang="en-US" sz="2000" dirty="0">
                <a:solidFill>
                  <a:srgbClr val="FF0000"/>
                </a:solidFill>
                <a:latin typeface="+mn-ea"/>
              </a:rPr>
              <a:t>整数で按分できない場合は、分数（</a:t>
            </a:r>
            <a:r>
              <a:rPr lang="en-US" altLang="ja-JP" sz="2000" dirty="0">
                <a:solidFill>
                  <a:srgbClr val="FF0000"/>
                </a:solidFill>
                <a:latin typeface="+mn-ea"/>
              </a:rPr>
              <a:t>1/3</a:t>
            </a:r>
            <a:r>
              <a:rPr lang="ja-JP" altLang="en-US" sz="2000" dirty="0">
                <a:solidFill>
                  <a:srgbClr val="FF0000"/>
                </a:solidFill>
                <a:latin typeface="+mn-ea"/>
              </a:rPr>
              <a:t>など）で記入してください．</a:t>
            </a:r>
            <a:endParaRPr lang="en-US" altLang="ja-JP" sz="2000" dirty="0">
              <a:latin typeface="+mn-ea"/>
            </a:endParaRPr>
          </a:p>
          <a:p>
            <a:pPr marL="342900" indent="-342900">
              <a:lnSpc>
                <a:spcPct val="150000"/>
              </a:lnSpc>
              <a:buFont typeface="Arial" panose="020B0604020202020204" pitchFamily="34" charset="0"/>
              <a:buChar char="•"/>
            </a:pPr>
            <a:r>
              <a:rPr lang="ja-JP" altLang="en-US" sz="2000" dirty="0">
                <a:latin typeface="+mn-ea"/>
              </a:rPr>
              <a:t>　</a:t>
            </a:r>
            <a:r>
              <a:rPr lang="en-US" altLang="ja-JP" sz="2000" dirty="0">
                <a:latin typeface="+mn-ea"/>
              </a:rPr>
              <a:t>2</a:t>
            </a:r>
            <a:r>
              <a:rPr lang="ja-JP" altLang="en-US" sz="2000" dirty="0" err="1">
                <a:latin typeface="+mn-ea"/>
              </a:rPr>
              <a:t>つの</a:t>
            </a:r>
            <a:r>
              <a:rPr lang="ja-JP" altLang="en-US" sz="2000" dirty="0">
                <a:latin typeface="+mn-ea"/>
              </a:rPr>
              <a:t>プログラムで症例数と指導医数を二重登録しないようにご注意ください．</a:t>
            </a:r>
          </a:p>
          <a:p>
            <a:pPr marL="342900" indent="-342900">
              <a:lnSpc>
                <a:spcPct val="150000"/>
              </a:lnSpc>
              <a:buFont typeface="Arial" panose="020B0604020202020204" pitchFamily="34" charset="0"/>
              <a:buChar char="•"/>
            </a:pPr>
            <a:r>
              <a:rPr lang="ja-JP" altLang="en-US" sz="2000" dirty="0">
                <a:latin typeface="+mn-ea"/>
              </a:rPr>
              <a:t>　各領域の研修委員会の責任でコントロールされ、サイトビジットでの確認事項になります．</a:t>
            </a:r>
          </a:p>
        </p:txBody>
      </p:sp>
    </p:spTree>
    <p:extLst>
      <p:ext uri="{BB962C8B-B14F-4D97-AF65-F5344CB8AC3E}">
        <p14:creationId xmlns:p14="http://schemas.microsoft.com/office/powerpoint/2010/main" val="39977036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正方形/長方形 40"/>
          <p:cNvSpPr/>
          <p:nvPr/>
        </p:nvSpPr>
        <p:spPr>
          <a:xfrm>
            <a:off x="0" y="0"/>
            <a:ext cx="9144000" cy="100341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 name="直線コネクタ 3"/>
          <p:cNvCxnSpPr/>
          <p:nvPr/>
        </p:nvCxnSpPr>
        <p:spPr>
          <a:xfrm flipH="1">
            <a:off x="5563193" y="4249156"/>
            <a:ext cx="1108866" cy="475991"/>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直線コネクタ 4"/>
          <p:cNvCxnSpPr/>
          <p:nvPr/>
        </p:nvCxnSpPr>
        <p:spPr>
          <a:xfrm>
            <a:off x="3884995" y="4341730"/>
            <a:ext cx="896360" cy="383414"/>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直線コネクタ 5"/>
          <p:cNvCxnSpPr/>
          <p:nvPr/>
        </p:nvCxnSpPr>
        <p:spPr>
          <a:xfrm flipH="1">
            <a:off x="2522629" y="4249156"/>
            <a:ext cx="652706" cy="31773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直線コネクタ 6"/>
          <p:cNvCxnSpPr/>
          <p:nvPr/>
        </p:nvCxnSpPr>
        <p:spPr>
          <a:xfrm>
            <a:off x="3588807" y="3247638"/>
            <a:ext cx="0" cy="458071"/>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8" name="グループ化 7"/>
          <p:cNvGrpSpPr/>
          <p:nvPr/>
        </p:nvGrpSpPr>
        <p:grpSpPr>
          <a:xfrm>
            <a:off x="3042441" y="3571383"/>
            <a:ext cx="1088927" cy="1023577"/>
            <a:chOff x="4059137" y="3226805"/>
            <a:chExt cx="1088927" cy="1023577"/>
          </a:xfrm>
        </p:grpSpPr>
        <p:sp>
          <p:nvSpPr>
            <p:cNvPr id="9" name="円/楕円 8"/>
            <p:cNvSpPr/>
            <p:nvPr/>
          </p:nvSpPr>
          <p:spPr>
            <a:xfrm>
              <a:off x="4059137" y="3226805"/>
              <a:ext cx="1088927" cy="1023577"/>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0" name="正方形/長方形 9"/>
            <p:cNvSpPr/>
            <p:nvPr/>
          </p:nvSpPr>
          <p:spPr>
            <a:xfrm>
              <a:off x="4187399" y="3369186"/>
              <a:ext cx="859531" cy="707886"/>
            </a:xfrm>
            <a:prstGeom prst="rect">
              <a:avLst/>
            </a:prstGeom>
          </p:spPr>
          <p:txBody>
            <a:bodyPr wrap="none">
              <a:spAutoFit/>
            </a:bodyPr>
            <a:lstStyle/>
            <a:p>
              <a:pPr algn="ctr"/>
              <a:r>
                <a:rPr lang="ja-JP" altLang="en-US" sz="2000" dirty="0">
                  <a:solidFill>
                    <a:srgbClr val="FF0000"/>
                  </a:solidFill>
                  <a:latin typeface="+mn-ea"/>
                </a:rPr>
                <a:t>基幹</a:t>
              </a:r>
              <a:endParaRPr lang="en-US" altLang="ja-JP" sz="2000" dirty="0">
                <a:solidFill>
                  <a:srgbClr val="FF0000"/>
                </a:solidFill>
                <a:latin typeface="+mn-ea"/>
              </a:endParaRPr>
            </a:p>
            <a:p>
              <a:pPr algn="ctr"/>
              <a:r>
                <a:rPr lang="ja-JP" altLang="en-US" sz="2000" dirty="0">
                  <a:solidFill>
                    <a:srgbClr val="FF0000"/>
                  </a:solidFill>
                  <a:latin typeface="+mn-ea"/>
                </a:rPr>
                <a:t>施設</a:t>
              </a:r>
              <a:r>
                <a:rPr lang="en-US" altLang="ja-JP" sz="2000" dirty="0">
                  <a:solidFill>
                    <a:srgbClr val="FF0000"/>
                  </a:solidFill>
                  <a:latin typeface="+mn-ea"/>
                </a:rPr>
                <a:t>A</a:t>
              </a:r>
              <a:endParaRPr lang="ja-JP" altLang="en-US" sz="2000" dirty="0">
                <a:solidFill>
                  <a:srgbClr val="FF0000"/>
                </a:solidFill>
              </a:endParaRPr>
            </a:p>
          </p:txBody>
        </p:sp>
      </p:grpSp>
      <p:grpSp>
        <p:nvGrpSpPr>
          <p:cNvPr id="11" name="グループ化 10"/>
          <p:cNvGrpSpPr/>
          <p:nvPr/>
        </p:nvGrpSpPr>
        <p:grpSpPr>
          <a:xfrm>
            <a:off x="1298494" y="4105138"/>
            <a:ext cx="1448966" cy="1268078"/>
            <a:chOff x="3347864" y="4149080"/>
            <a:chExt cx="1016919" cy="951569"/>
          </a:xfrm>
        </p:grpSpPr>
        <p:sp>
          <p:nvSpPr>
            <p:cNvPr id="12" name="円/楕円 11"/>
            <p:cNvSpPr/>
            <p:nvPr/>
          </p:nvSpPr>
          <p:spPr>
            <a:xfrm>
              <a:off x="3347864" y="4149080"/>
              <a:ext cx="1016919" cy="951569"/>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3" name="正方形/長方形 12"/>
            <p:cNvSpPr/>
            <p:nvPr/>
          </p:nvSpPr>
          <p:spPr>
            <a:xfrm>
              <a:off x="3519395" y="4250383"/>
              <a:ext cx="669615" cy="762156"/>
            </a:xfrm>
            <a:prstGeom prst="rect">
              <a:avLst/>
            </a:prstGeom>
          </p:spPr>
          <p:txBody>
            <a:bodyPr wrap="none">
              <a:spAutoFit/>
            </a:bodyPr>
            <a:lstStyle/>
            <a:p>
              <a:pPr algn="ctr"/>
              <a:r>
                <a:rPr lang="ja-JP" altLang="en-US" sz="2000" dirty="0">
                  <a:solidFill>
                    <a:schemeClr val="bg1"/>
                  </a:solidFill>
                  <a:latin typeface="+mn-ea"/>
                </a:rPr>
                <a:t>基幹</a:t>
              </a:r>
              <a:endParaRPr lang="en-US" altLang="ja-JP" sz="2000" dirty="0">
                <a:solidFill>
                  <a:schemeClr val="bg1"/>
                </a:solidFill>
                <a:latin typeface="+mn-ea"/>
              </a:endParaRPr>
            </a:p>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C</a:t>
              </a:r>
              <a:endParaRPr lang="ja-JP" altLang="en-US" sz="2000" dirty="0">
                <a:solidFill>
                  <a:schemeClr val="bg1"/>
                </a:solidFill>
              </a:endParaRPr>
            </a:p>
          </p:txBody>
        </p:sp>
      </p:grpSp>
      <p:grpSp>
        <p:nvGrpSpPr>
          <p:cNvPr id="14" name="グループ化 13"/>
          <p:cNvGrpSpPr/>
          <p:nvPr/>
        </p:nvGrpSpPr>
        <p:grpSpPr>
          <a:xfrm>
            <a:off x="4698625" y="4349642"/>
            <a:ext cx="1016919" cy="951569"/>
            <a:chOff x="4932040" y="4149080"/>
            <a:chExt cx="1016919" cy="951569"/>
          </a:xfrm>
        </p:grpSpPr>
        <p:sp>
          <p:nvSpPr>
            <p:cNvPr id="15" name="円/楕円 14"/>
            <p:cNvSpPr/>
            <p:nvPr/>
          </p:nvSpPr>
          <p:spPr>
            <a:xfrm>
              <a:off x="4932040" y="4149080"/>
              <a:ext cx="1016919" cy="951569"/>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6" name="正方形/長方形 15"/>
            <p:cNvSpPr/>
            <p:nvPr/>
          </p:nvSpPr>
          <p:spPr>
            <a:xfrm>
              <a:off x="5006209" y="4250383"/>
              <a:ext cx="864339"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D</a:t>
              </a:r>
              <a:endParaRPr lang="ja-JP" altLang="en-US" sz="2000" dirty="0">
                <a:solidFill>
                  <a:schemeClr val="bg1"/>
                </a:solidFill>
              </a:endParaRPr>
            </a:p>
          </p:txBody>
        </p:sp>
      </p:grpSp>
      <p:grpSp>
        <p:nvGrpSpPr>
          <p:cNvPr id="17" name="グループ化 16"/>
          <p:cNvGrpSpPr/>
          <p:nvPr/>
        </p:nvGrpSpPr>
        <p:grpSpPr>
          <a:xfrm>
            <a:off x="3051248" y="2461969"/>
            <a:ext cx="1016919" cy="951569"/>
            <a:chOff x="4067944" y="2117391"/>
            <a:chExt cx="1016919" cy="951569"/>
          </a:xfrm>
        </p:grpSpPr>
        <p:sp>
          <p:nvSpPr>
            <p:cNvPr id="18" name="円/楕円 17"/>
            <p:cNvSpPr/>
            <p:nvPr/>
          </p:nvSpPr>
          <p:spPr>
            <a:xfrm>
              <a:off x="4067944" y="2117391"/>
              <a:ext cx="1016919" cy="951569"/>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9" name="正方形/長方形 18"/>
            <p:cNvSpPr/>
            <p:nvPr/>
          </p:nvSpPr>
          <p:spPr>
            <a:xfrm>
              <a:off x="4152532" y="2218694"/>
              <a:ext cx="843501"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E</a:t>
              </a:r>
              <a:endParaRPr lang="ja-JP" altLang="en-US" sz="2000" dirty="0">
                <a:solidFill>
                  <a:schemeClr val="bg1"/>
                </a:solidFill>
              </a:endParaRPr>
            </a:p>
          </p:txBody>
        </p:sp>
      </p:grpSp>
      <p:sp>
        <p:nvSpPr>
          <p:cNvPr id="20" name="円/楕円 19"/>
          <p:cNvSpPr/>
          <p:nvPr/>
        </p:nvSpPr>
        <p:spPr>
          <a:xfrm>
            <a:off x="938455" y="2204864"/>
            <a:ext cx="5328593" cy="381642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1" name="正方形/長方形 20"/>
          <p:cNvSpPr/>
          <p:nvPr/>
        </p:nvSpPr>
        <p:spPr>
          <a:xfrm>
            <a:off x="2600186" y="5345235"/>
            <a:ext cx="2376263" cy="400110"/>
          </a:xfrm>
          <a:prstGeom prst="rect">
            <a:avLst/>
          </a:prstGeom>
          <a:solidFill>
            <a:schemeClr val="bg1"/>
          </a:solidFill>
        </p:spPr>
        <p:txBody>
          <a:bodyPr wrap="square">
            <a:spAutoFit/>
          </a:bodyPr>
          <a:lstStyle/>
          <a:p>
            <a:pPr algn="ctr"/>
            <a:r>
              <a:rPr lang="en-US" altLang="ja-JP" sz="2000" dirty="0">
                <a:solidFill>
                  <a:srgbClr val="FF0000"/>
                </a:solidFill>
                <a:latin typeface="+mn-ea"/>
              </a:rPr>
              <a:t>A</a:t>
            </a:r>
            <a:r>
              <a:rPr lang="ja-JP" altLang="en-US" sz="2000" dirty="0">
                <a:solidFill>
                  <a:srgbClr val="FF0000"/>
                </a:solidFill>
                <a:latin typeface="+mn-ea"/>
              </a:rPr>
              <a:t>施設群プログラム</a:t>
            </a:r>
            <a:endParaRPr lang="ja-JP" altLang="en-US" sz="2000" dirty="0">
              <a:solidFill>
                <a:srgbClr val="FF0000"/>
              </a:solidFill>
            </a:endParaRPr>
          </a:p>
        </p:txBody>
      </p:sp>
      <p:cxnSp>
        <p:nvCxnSpPr>
          <p:cNvPr id="22" name="直線コネクタ 21"/>
          <p:cNvCxnSpPr/>
          <p:nvPr/>
        </p:nvCxnSpPr>
        <p:spPr>
          <a:xfrm>
            <a:off x="7316818" y="4341733"/>
            <a:ext cx="390386" cy="253227"/>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p:cNvCxnSpPr/>
          <p:nvPr/>
        </p:nvCxnSpPr>
        <p:spPr>
          <a:xfrm>
            <a:off x="7020630" y="3247638"/>
            <a:ext cx="0" cy="458071"/>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4" name="グループ化 23"/>
          <p:cNvGrpSpPr/>
          <p:nvPr/>
        </p:nvGrpSpPr>
        <p:grpSpPr>
          <a:xfrm>
            <a:off x="6474264" y="3571383"/>
            <a:ext cx="1088927" cy="1023577"/>
            <a:chOff x="4059137" y="3226805"/>
            <a:chExt cx="1088927" cy="1023577"/>
          </a:xfrm>
          <a:solidFill>
            <a:schemeClr val="accent6">
              <a:lumMod val="20000"/>
              <a:lumOff val="80000"/>
            </a:schemeClr>
          </a:solidFill>
        </p:grpSpPr>
        <p:sp>
          <p:nvSpPr>
            <p:cNvPr id="25" name="円/楕円 24"/>
            <p:cNvSpPr/>
            <p:nvPr/>
          </p:nvSpPr>
          <p:spPr>
            <a:xfrm>
              <a:off x="4059137" y="3226805"/>
              <a:ext cx="1088927" cy="1023577"/>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6" name="正方形/長方形 25"/>
            <p:cNvSpPr/>
            <p:nvPr/>
          </p:nvSpPr>
          <p:spPr>
            <a:xfrm>
              <a:off x="4215724" y="3369186"/>
              <a:ext cx="861134" cy="707886"/>
            </a:xfrm>
            <a:prstGeom prst="rect">
              <a:avLst/>
            </a:prstGeom>
            <a:grpFill/>
          </p:spPr>
          <p:txBody>
            <a:bodyPr wrap="none">
              <a:spAutoFit/>
            </a:bodyPr>
            <a:lstStyle/>
            <a:p>
              <a:pPr algn="ctr"/>
              <a:r>
                <a:rPr lang="ja-JP" altLang="en-US" sz="2000" dirty="0">
                  <a:solidFill>
                    <a:srgbClr val="FF0000"/>
                  </a:solidFill>
                  <a:latin typeface="+mn-ea"/>
                </a:rPr>
                <a:t>基幹</a:t>
              </a:r>
              <a:endParaRPr lang="en-US" altLang="ja-JP" sz="2000" dirty="0">
                <a:solidFill>
                  <a:srgbClr val="FF0000"/>
                </a:solidFill>
                <a:latin typeface="+mn-ea"/>
              </a:endParaRPr>
            </a:p>
            <a:p>
              <a:pPr algn="ctr"/>
              <a:r>
                <a:rPr lang="ja-JP" altLang="en-US" sz="2000" dirty="0">
                  <a:solidFill>
                    <a:srgbClr val="FF0000"/>
                  </a:solidFill>
                  <a:latin typeface="+mn-ea"/>
                </a:rPr>
                <a:t>施設</a:t>
              </a:r>
              <a:r>
                <a:rPr lang="en-US" altLang="ja-JP" sz="2000" dirty="0">
                  <a:solidFill>
                    <a:srgbClr val="FF0000"/>
                  </a:solidFill>
                  <a:latin typeface="+mn-ea"/>
                </a:rPr>
                <a:t>B</a:t>
              </a:r>
              <a:endParaRPr lang="ja-JP" altLang="en-US" sz="2000" dirty="0">
                <a:solidFill>
                  <a:srgbClr val="FF0000"/>
                </a:solidFill>
              </a:endParaRPr>
            </a:p>
          </p:txBody>
        </p:sp>
      </p:grpSp>
      <p:grpSp>
        <p:nvGrpSpPr>
          <p:cNvPr id="27" name="グループ化 26"/>
          <p:cNvGrpSpPr/>
          <p:nvPr/>
        </p:nvGrpSpPr>
        <p:grpSpPr>
          <a:xfrm>
            <a:off x="7491183" y="4349642"/>
            <a:ext cx="1016919" cy="951569"/>
            <a:chOff x="4932040" y="4149080"/>
            <a:chExt cx="1016919" cy="951569"/>
          </a:xfrm>
        </p:grpSpPr>
        <p:sp>
          <p:nvSpPr>
            <p:cNvPr id="28" name="円/楕円 27"/>
            <p:cNvSpPr/>
            <p:nvPr/>
          </p:nvSpPr>
          <p:spPr>
            <a:xfrm>
              <a:off x="4932040" y="4149080"/>
              <a:ext cx="1016919" cy="951569"/>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9" name="正方形/長方形 28"/>
            <p:cNvSpPr/>
            <p:nvPr/>
          </p:nvSpPr>
          <p:spPr>
            <a:xfrm>
              <a:off x="5002201" y="4250383"/>
              <a:ext cx="872355"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G</a:t>
              </a:r>
              <a:endParaRPr lang="ja-JP" altLang="en-US" sz="2000" dirty="0">
                <a:solidFill>
                  <a:schemeClr val="bg1"/>
                </a:solidFill>
              </a:endParaRPr>
            </a:p>
          </p:txBody>
        </p:sp>
      </p:grpSp>
      <p:grpSp>
        <p:nvGrpSpPr>
          <p:cNvPr id="30" name="グループ化 29"/>
          <p:cNvGrpSpPr/>
          <p:nvPr/>
        </p:nvGrpSpPr>
        <p:grpSpPr>
          <a:xfrm>
            <a:off x="6483071" y="2461969"/>
            <a:ext cx="1016919" cy="951569"/>
            <a:chOff x="4067944" y="2117391"/>
            <a:chExt cx="1016919" cy="951569"/>
          </a:xfrm>
        </p:grpSpPr>
        <p:sp>
          <p:nvSpPr>
            <p:cNvPr id="31" name="円/楕円 30"/>
            <p:cNvSpPr/>
            <p:nvPr/>
          </p:nvSpPr>
          <p:spPr>
            <a:xfrm>
              <a:off x="4067944" y="2117391"/>
              <a:ext cx="1016919" cy="951569"/>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2" name="正方形/長方形 31"/>
            <p:cNvSpPr/>
            <p:nvPr/>
          </p:nvSpPr>
          <p:spPr>
            <a:xfrm>
              <a:off x="4154937" y="2218694"/>
              <a:ext cx="838691"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F</a:t>
              </a:r>
              <a:endParaRPr lang="ja-JP" altLang="en-US" sz="2000" dirty="0">
                <a:solidFill>
                  <a:schemeClr val="bg1"/>
                </a:solidFill>
              </a:endParaRPr>
            </a:p>
          </p:txBody>
        </p:sp>
      </p:grpSp>
      <p:sp>
        <p:nvSpPr>
          <p:cNvPr id="33" name="円/楕円 32"/>
          <p:cNvSpPr/>
          <p:nvPr/>
        </p:nvSpPr>
        <p:spPr>
          <a:xfrm>
            <a:off x="4356196" y="2204866"/>
            <a:ext cx="4575144" cy="4029945"/>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cxnSp>
        <p:nvCxnSpPr>
          <p:cNvPr id="34" name="直線コネクタ 33"/>
          <p:cNvCxnSpPr>
            <a:stCxn id="12" idx="3"/>
          </p:cNvCxnSpPr>
          <p:nvPr/>
        </p:nvCxnSpPr>
        <p:spPr>
          <a:xfrm flipH="1">
            <a:off x="1086036" y="5187513"/>
            <a:ext cx="424657" cy="414741"/>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5" name="グループ化 34"/>
          <p:cNvGrpSpPr/>
          <p:nvPr/>
        </p:nvGrpSpPr>
        <p:grpSpPr>
          <a:xfrm>
            <a:off x="290383" y="5425623"/>
            <a:ext cx="1016919" cy="951569"/>
            <a:chOff x="4067944" y="2117391"/>
            <a:chExt cx="1016919" cy="951569"/>
          </a:xfrm>
        </p:grpSpPr>
        <p:sp>
          <p:nvSpPr>
            <p:cNvPr id="36" name="円/楕円 35"/>
            <p:cNvSpPr/>
            <p:nvPr/>
          </p:nvSpPr>
          <p:spPr>
            <a:xfrm>
              <a:off x="4067944" y="2117391"/>
              <a:ext cx="1016919" cy="951569"/>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7" name="正方形/長方形 36"/>
            <p:cNvSpPr/>
            <p:nvPr/>
          </p:nvSpPr>
          <p:spPr>
            <a:xfrm>
              <a:off x="4142914" y="2218694"/>
              <a:ext cx="862737"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H</a:t>
              </a:r>
              <a:endParaRPr lang="ja-JP" altLang="en-US" sz="2000" dirty="0">
                <a:solidFill>
                  <a:schemeClr val="bg1"/>
                </a:solidFill>
              </a:endParaRPr>
            </a:p>
          </p:txBody>
        </p:sp>
      </p:grpSp>
      <p:sp>
        <p:nvSpPr>
          <p:cNvPr id="38" name="正方形/長方形 37"/>
          <p:cNvSpPr/>
          <p:nvPr/>
        </p:nvSpPr>
        <p:spPr>
          <a:xfrm>
            <a:off x="1418968" y="6140618"/>
            <a:ext cx="2376263" cy="400110"/>
          </a:xfrm>
          <a:prstGeom prst="rect">
            <a:avLst/>
          </a:prstGeom>
          <a:solidFill>
            <a:schemeClr val="bg1"/>
          </a:solidFill>
        </p:spPr>
        <p:txBody>
          <a:bodyPr wrap="square">
            <a:spAutoFit/>
          </a:bodyPr>
          <a:lstStyle/>
          <a:p>
            <a:pPr algn="ctr"/>
            <a:r>
              <a:rPr lang="en-US" altLang="ja-JP" sz="2000" dirty="0">
                <a:solidFill>
                  <a:srgbClr val="FF0000"/>
                </a:solidFill>
                <a:latin typeface="+mn-ea"/>
              </a:rPr>
              <a:t>C</a:t>
            </a:r>
            <a:r>
              <a:rPr lang="ja-JP" altLang="en-US" sz="2000" dirty="0">
                <a:solidFill>
                  <a:srgbClr val="FF0000"/>
                </a:solidFill>
                <a:latin typeface="+mn-ea"/>
              </a:rPr>
              <a:t>施設群プログラム</a:t>
            </a:r>
            <a:endParaRPr lang="ja-JP" altLang="en-US" sz="2000" dirty="0">
              <a:solidFill>
                <a:srgbClr val="FF0000"/>
              </a:solidFill>
            </a:endParaRPr>
          </a:p>
        </p:txBody>
      </p:sp>
      <p:sp>
        <p:nvSpPr>
          <p:cNvPr id="40" name="正方形/長方形 39"/>
          <p:cNvSpPr/>
          <p:nvPr/>
        </p:nvSpPr>
        <p:spPr>
          <a:xfrm>
            <a:off x="5762990" y="5333146"/>
            <a:ext cx="2376263" cy="400110"/>
          </a:xfrm>
          <a:prstGeom prst="rect">
            <a:avLst/>
          </a:prstGeom>
          <a:solidFill>
            <a:schemeClr val="bg1"/>
          </a:solidFill>
        </p:spPr>
        <p:txBody>
          <a:bodyPr wrap="square">
            <a:spAutoFit/>
          </a:bodyPr>
          <a:lstStyle/>
          <a:p>
            <a:pPr algn="ctr"/>
            <a:r>
              <a:rPr lang="en-US" altLang="ja-JP" sz="2000" dirty="0">
                <a:solidFill>
                  <a:srgbClr val="FF0000"/>
                </a:solidFill>
                <a:latin typeface="+mn-ea"/>
              </a:rPr>
              <a:t>B</a:t>
            </a:r>
            <a:r>
              <a:rPr lang="ja-JP" altLang="en-US" sz="2000" dirty="0">
                <a:solidFill>
                  <a:srgbClr val="FF0000"/>
                </a:solidFill>
                <a:latin typeface="+mn-ea"/>
              </a:rPr>
              <a:t>施設群プログラム</a:t>
            </a:r>
            <a:endParaRPr lang="ja-JP" altLang="en-US" sz="2000" dirty="0">
              <a:solidFill>
                <a:srgbClr val="FF0000"/>
              </a:solidFill>
            </a:endParaRPr>
          </a:p>
        </p:txBody>
      </p:sp>
      <p:sp>
        <p:nvSpPr>
          <p:cNvPr id="42" name="タイトル 2"/>
          <p:cNvSpPr txBox="1">
            <a:spLocks/>
          </p:cNvSpPr>
          <p:nvPr/>
        </p:nvSpPr>
        <p:spPr>
          <a:xfrm>
            <a:off x="137160" y="238298"/>
            <a:ext cx="9628632" cy="53573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2400" b="1" dirty="0">
                <a:solidFill>
                  <a:schemeClr val="bg1"/>
                </a:solidFill>
                <a:latin typeface="+mn-ea"/>
                <a:ea typeface="+mn-ea"/>
              </a:rPr>
              <a:t>Q. </a:t>
            </a:r>
            <a:r>
              <a:rPr lang="ja-JP" altLang="en-US" sz="2400" b="1" dirty="0">
                <a:solidFill>
                  <a:schemeClr val="bg1"/>
                </a:solidFill>
                <a:latin typeface="+mn-ea"/>
                <a:ea typeface="+mn-ea"/>
              </a:rPr>
              <a:t>基幹施設は他のプログラムに連携施設としては認められますか？　　　</a:t>
            </a:r>
            <a:endParaRPr lang="en-US" altLang="ja-JP" sz="2400" b="1" dirty="0">
              <a:solidFill>
                <a:schemeClr val="bg1"/>
              </a:solidFill>
              <a:latin typeface="+mn-ea"/>
              <a:ea typeface="+mn-ea"/>
            </a:endParaRPr>
          </a:p>
        </p:txBody>
      </p:sp>
      <p:sp>
        <p:nvSpPr>
          <p:cNvPr id="43" name="Text Box 5"/>
          <p:cNvSpPr txBox="1">
            <a:spLocks noChangeArrowheads="1"/>
          </p:cNvSpPr>
          <p:nvPr/>
        </p:nvSpPr>
        <p:spPr bwMode="auto">
          <a:xfrm>
            <a:off x="158302" y="1040103"/>
            <a:ext cx="8235250" cy="400110"/>
          </a:xfrm>
          <a:prstGeom prst="rect">
            <a:avLst/>
          </a:prstGeom>
          <a:noFill/>
          <a:ln w="9525">
            <a:noFill/>
            <a:miter lim="800000"/>
            <a:headEnd/>
            <a:tailEnd/>
          </a:ln>
        </p:spPr>
        <p:txBody>
          <a:bodyPr wrap="square">
            <a:spAutoFit/>
          </a:bodyPr>
          <a:lstStyle/>
          <a:p>
            <a:pPr fontAlgn="base">
              <a:spcBef>
                <a:spcPct val="0"/>
              </a:spcBef>
              <a:spcAft>
                <a:spcPct val="0"/>
              </a:spcAft>
            </a:pPr>
            <a:r>
              <a:rPr lang="ja-JP" altLang="en-US" sz="2000" b="1" dirty="0">
                <a:latin typeface="+mn-ea"/>
              </a:rPr>
              <a:t>Ａ．　認められます．</a:t>
            </a:r>
            <a:endParaRPr lang="en-US" altLang="ja-JP" sz="2000" b="1" dirty="0">
              <a:latin typeface="+mn-ea"/>
            </a:endParaRPr>
          </a:p>
        </p:txBody>
      </p:sp>
      <p:sp>
        <p:nvSpPr>
          <p:cNvPr id="44" name="正方形/長方形 43"/>
          <p:cNvSpPr/>
          <p:nvPr/>
        </p:nvSpPr>
        <p:spPr>
          <a:xfrm>
            <a:off x="1829496" y="1494108"/>
            <a:ext cx="5330305" cy="523220"/>
          </a:xfrm>
          <a:prstGeom prst="rect">
            <a:avLst/>
          </a:prstGeom>
        </p:spPr>
        <p:txBody>
          <a:bodyPr wrap="none">
            <a:spAutoFit/>
          </a:bodyPr>
          <a:lstStyle/>
          <a:p>
            <a:r>
              <a:rPr lang="ja-JP" altLang="en-US" sz="2800" dirty="0">
                <a:solidFill>
                  <a:srgbClr val="000000"/>
                </a:solidFill>
                <a:latin typeface="+mn-ea"/>
              </a:rPr>
              <a:t>複数の専門研修施設群　（施設</a:t>
            </a:r>
            <a:r>
              <a:rPr lang="en-US" altLang="ja-JP" sz="2800" dirty="0">
                <a:solidFill>
                  <a:srgbClr val="000000"/>
                </a:solidFill>
                <a:latin typeface="+mn-ea"/>
              </a:rPr>
              <a:t>C</a:t>
            </a:r>
            <a:r>
              <a:rPr lang="ja-JP" altLang="en-US" sz="2800" dirty="0">
                <a:solidFill>
                  <a:srgbClr val="000000"/>
                </a:solidFill>
                <a:latin typeface="+mn-ea"/>
              </a:rPr>
              <a:t>）</a:t>
            </a:r>
            <a:endParaRPr lang="ja-JP" altLang="en-US" sz="2800" dirty="0"/>
          </a:p>
        </p:txBody>
      </p:sp>
      <p:sp>
        <p:nvSpPr>
          <p:cNvPr id="45" name="円/楕円 44"/>
          <p:cNvSpPr/>
          <p:nvPr/>
        </p:nvSpPr>
        <p:spPr>
          <a:xfrm rot="18797748">
            <a:off x="-103228" y="4058547"/>
            <a:ext cx="3241543" cy="249651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Tree>
    <p:extLst>
      <p:ext uri="{BB962C8B-B14F-4D97-AF65-F5344CB8AC3E}">
        <p14:creationId xmlns:p14="http://schemas.microsoft.com/office/powerpoint/2010/main" val="144102083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1350</TotalTime>
  <Words>1353</Words>
  <Application>Microsoft Office PowerPoint</Application>
  <PresentationFormat>画面に合わせる (4:3)</PresentationFormat>
  <Paragraphs>281</Paragraphs>
  <Slides>24</Slides>
  <Notes>11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24</vt:i4>
      </vt:variant>
    </vt:vector>
  </HeadingPairs>
  <TitlesOfParts>
    <vt:vector size="31" baseType="lpstr">
      <vt:lpstr>ＭＳ Ｐゴシック</vt:lpstr>
      <vt:lpstr>宋体</vt:lpstr>
      <vt:lpstr>Arial</vt:lpstr>
      <vt:lpstr>Calibri</vt:lpstr>
      <vt:lpstr>Calibri Light</vt:lpstr>
      <vt:lpstr>Times New Roman</vt:lpstr>
      <vt:lpstr>Office テーマ</vt:lpstr>
      <vt:lpstr>外科領域専門研修プログラム FAQ </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北郷実</dc:creator>
  <cp:lastModifiedBy>matsumura</cp:lastModifiedBy>
  <cp:revision>102</cp:revision>
  <cp:lastPrinted>2015-11-09T00:31:39Z</cp:lastPrinted>
  <dcterms:created xsi:type="dcterms:W3CDTF">2015-08-16T04:10:45Z</dcterms:created>
  <dcterms:modified xsi:type="dcterms:W3CDTF">2017-04-21T01:28:57Z</dcterms:modified>
</cp:coreProperties>
</file>