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7" r:id="rId2"/>
    <p:sldId id="299" r:id="rId3"/>
    <p:sldId id="323" r:id="rId4"/>
    <p:sldId id="330" r:id="rId5"/>
    <p:sldId id="329" r:id="rId6"/>
    <p:sldId id="331" r:id="rId7"/>
    <p:sldId id="338" r:id="rId8"/>
    <p:sldId id="339" r:id="rId9"/>
    <p:sldId id="340" r:id="rId10"/>
    <p:sldId id="341" r:id="rId11"/>
    <p:sldId id="342" r:id="rId12"/>
    <p:sldId id="343" r:id="rId13"/>
    <p:sldId id="344" r:id="rId14"/>
    <p:sldId id="345" r:id="rId15"/>
    <p:sldId id="346" r:id="rId16"/>
    <p:sldId id="336" r:id="rId17"/>
    <p:sldId id="348" r:id="rId18"/>
    <p:sldId id="349" r:id="rId19"/>
    <p:sldId id="350" r:id="rId20"/>
    <p:sldId id="352" r:id="rId21"/>
    <p:sldId id="354" r:id="rId22"/>
    <p:sldId id="355" r:id="rId23"/>
    <p:sldId id="356" r:id="rId24"/>
    <p:sldId id="358" r:id="rId25"/>
    <p:sldId id="359" r:id="rId26"/>
    <p:sldId id="357" r:id="rId27"/>
    <p:sldId id="362" r:id="rId28"/>
    <p:sldId id="368" r:id="rId29"/>
    <p:sldId id="364" r:id="rId30"/>
    <p:sldId id="365" r:id="rId31"/>
    <p:sldId id="366" r:id="rId32"/>
    <p:sldId id="367" r:id="rId33"/>
    <p:sldId id="369" r:id="rId34"/>
    <p:sldId id="361" r:id="rId35"/>
    <p:sldId id="375" r:id="rId36"/>
    <p:sldId id="371" r:id="rId37"/>
    <p:sldId id="372" r:id="rId38"/>
    <p:sldId id="373" r:id="rId39"/>
    <p:sldId id="374" r:id="rId40"/>
    <p:sldId id="378" r:id="rId41"/>
    <p:sldId id="363" r:id="rId42"/>
    <p:sldId id="376" r:id="rId43"/>
    <p:sldId id="377" r:id="rId44"/>
    <p:sldId id="308" r:id="rId45"/>
    <p:sldId id="379" r:id="rId46"/>
    <p:sldId id="380" r:id="rId47"/>
  </p:sldIdLst>
  <p:sldSz cx="9144000" cy="6858000" type="screen4x3"/>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97" autoAdjust="0"/>
  </p:normalViewPr>
  <p:slideViewPr>
    <p:cSldViewPr snapToGrid="0">
      <p:cViewPr>
        <p:scale>
          <a:sx n="80" d="100"/>
          <a:sy n="80" d="100"/>
        </p:scale>
        <p:origin x="796" y="-456"/>
      </p:cViewPr>
      <p:guideLst/>
    </p:cSldViewPr>
  </p:slideViewPr>
  <p:notesTextViewPr>
    <p:cViewPr>
      <p:scale>
        <a:sx n="1" d="1"/>
        <a:sy n="1" d="1"/>
      </p:scale>
      <p:origin x="0" y="-44"/>
    </p:cViewPr>
  </p:notesTextViewPr>
  <p:sorterViewPr>
    <p:cViewPr varScale="1">
      <p:scale>
        <a:sx n="100" d="100"/>
        <a:sy n="100" d="100"/>
      </p:scale>
      <p:origin x="0" y="-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3141" y="0"/>
            <a:ext cx="2947723" cy="498454"/>
          </a:xfrm>
          <a:prstGeom prst="rect">
            <a:avLst/>
          </a:prstGeom>
        </p:spPr>
        <p:txBody>
          <a:bodyPr vert="horz" lIns="91440" tIns="45720" rIns="91440" bIns="45720" rtlCol="0"/>
          <a:lstStyle>
            <a:lvl1pPr algn="r">
              <a:defRPr sz="1200"/>
            </a:lvl1pPr>
          </a:lstStyle>
          <a:p>
            <a:fld id="{48AB1D3E-32AA-43EB-A7FD-D09326457606}" type="datetimeFigureOut">
              <a:rPr kumimoji="1" lang="ja-JP" altLang="en-US" smtClean="0"/>
              <a:t>2015/11/10</a:t>
            </a:fld>
            <a:endParaRPr kumimoji="1" lang="ja-JP" altLang="en-US"/>
          </a:p>
        </p:txBody>
      </p:sp>
      <p:sp>
        <p:nvSpPr>
          <p:cNvPr id="4" name="フッター プレースホルダー 3"/>
          <p:cNvSpPr>
            <a:spLocks noGrp="1"/>
          </p:cNvSpPr>
          <p:nvPr>
            <p:ph type="ftr" sz="quarter" idx="2"/>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3141" y="9436123"/>
            <a:ext cx="2947723" cy="498453"/>
          </a:xfrm>
          <a:prstGeom prst="rect">
            <a:avLst/>
          </a:prstGeom>
        </p:spPr>
        <p:txBody>
          <a:bodyPr vert="horz" lIns="91440" tIns="45720" rIns="91440" bIns="45720" rtlCol="0" anchor="b"/>
          <a:lstStyle>
            <a:lvl1pPr algn="r">
              <a:defRPr sz="1200"/>
            </a:lvl1pPr>
          </a:lstStyle>
          <a:p>
            <a:fld id="{7B47F843-3F40-46AC-AB19-2BAE4822DF58}" type="slidenum">
              <a:rPr kumimoji="1" lang="ja-JP" altLang="en-US" smtClean="0"/>
              <a:t>‹#›</a:t>
            </a:fld>
            <a:endParaRPr kumimoji="1" lang="ja-JP" altLang="en-US"/>
          </a:p>
        </p:txBody>
      </p:sp>
    </p:spTree>
    <p:extLst>
      <p:ext uri="{BB962C8B-B14F-4D97-AF65-F5344CB8AC3E}">
        <p14:creationId xmlns:p14="http://schemas.microsoft.com/office/powerpoint/2010/main" val="2827774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AF66FD43-34EA-422D-BBA9-E8F05EE7E3D8}" type="datetimeFigureOut">
              <a:rPr kumimoji="1" lang="ja-JP" altLang="en-US" smtClean="0"/>
              <a:t>2015/11/10</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1425"/>
            <a:ext cx="4468812" cy="3352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885EDA66-590F-488D-8A7A-5B3CA8EDD052}" type="slidenum">
              <a:rPr kumimoji="1" lang="ja-JP" altLang="en-US" smtClean="0"/>
              <a:t>‹#›</a:t>
            </a:fld>
            <a:endParaRPr kumimoji="1" lang="ja-JP" altLang="en-US" dirty="0"/>
          </a:p>
        </p:txBody>
      </p:sp>
    </p:spTree>
    <p:extLst>
      <p:ext uri="{BB962C8B-B14F-4D97-AF65-F5344CB8AC3E}">
        <p14:creationId xmlns:p14="http://schemas.microsoft.com/office/powerpoint/2010/main" val="4188296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外科領域専門研修プログラム申請書は領域で共通な基幹施設からの申請書１～５章、連携施設からの申請書１～３章の計</a:t>
            </a:r>
            <a:r>
              <a:rPr kumimoji="1" lang="en-US" altLang="ja-JP" dirty="0" smtClean="0"/>
              <a:t>8</a:t>
            </a:r>
            <a:r>
              <a:rPr kumimoji="1" lang="ja-JP" altLang="en-US" dirty="0" smtClean="0"/>
              <a:t>章と別紙１～５、外科領域の別紙１～８の計</a:t>
            </a:r>
            <a:r>
              <a:rPr kumimoji="1" lang="en-US" altLang="ja-JP" dirty="0" smtClean="0"/>
              <a:t>13</a:t>
            </a:r>
            <a:r>
              <a:rPr kumimoji="1" lang="ja-JP" altLang="en-US" dirty="0" smtClean="0"/>
              <a:t>別紙よりなります。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a:t>
            </a:fld>
            <a:endParaRPr kumimoji="1" lang="ja-JP" altLang="en-US"/>
          </a:p>
        </p:txBody>
      </p:sp>
    </p:spTree>
    <p:extLst>
      <p:ext uri="{BB962C8B-B14F-4D97-AF65-F5344CB8AC3E}">
        <p14:creationId xmlns:p14="http://schemas.microsoft.com/office/powerpoint/2010/main" val="217737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基幹施設が他に連携する基幹施設の数とその連携プログラムの名称をすべて記入してください。複数ある場合はコンマで区切ってください。</a:t>
            </a:r>
            <a:endParaRPr lang="en-US" altLang="ja-JP" sz="1200" dirty="0" smtClean="0">
              <a:solidFill>
                <a:srgbClr val="FF0000"/>
              </a:solidFill>
            </a:endParaRPr>
          </a:p>
          <a:p>
            <a:r>
              <a:rPr lang="ja-JP" altLang="en-US" sz="1200" dirty="0" smtClean="0">
                <a:solidFill>
                  <a:srgbClr val="FF0000"/>
                </a:solidFill>
              </a:rPr>
              <a:t>他に連携する基幹施設つまり連携プログラムが無ければ未記入で結構です。</a:t>
            </a:r>
            <a:endParaRPr lang="en-US" altLang="ja-JP" sz="1200"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11</a:t>
            </a:fld>
            <a:endParaRPr kumimoji="1" lang="ja-JP" altLang="en-US"/>
          </a:p>
        </p:txBody>
      </p:sp>
    </p:spTree>
    <p:extLst>
      <p:ext uri="{BB962C8B-B14F-4D97-AF65-F5344CB8AC3E}">
        <p14:creationId xmlns:p14="http://schemas.microsoft.com/office/powerpoint/2010/main" val="99079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連携施設の情報も基幹施設と同様に記入してください。</a:t>
            </a:r>
            <a:endParaRPr lang="en-US" altLang="ja-JP" sz="1200" dirty="0" smtClean="0">
              <a:solidFill>
                <a:srgbClr val="FF0000"/>
              </a:solidFill>
            </a:endParaRPr>
          </a:p>
          <a:p>
            <a:endParaRPr lang="en-US" altLang="ja-JP" sz="1200"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12</a:t>
            </a:fld>
            <a:endParaRPr kumimoji="1" lang="ja-JP" altLang="en-US"/>
          </a:p>
        </p:txBody>
      </p:sp>
    </p:spTree>
    <p:extLst>
      <p:ext uri="{BB962C8B-B14F-4D97-AF65-F5344CB8AC3E}">
        <p14:creationId xmlns:p14="http://schemas.microsoft.com/office/powerpoint/2010/main" val="192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申請書２も記入項目は初期臨床研修施設申請書とほぼ同じで内容で、基幹施設の概要を記入していただきます。</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13</a:t>
            </a:fld>
            <a:endParaRPr kumimoji="1" lang="ja-JP" altLang="en-US"/>
          </a:p>
        </p:txBody>
      </p:sp>
    </p:spTree>
    <p:extLst>
      <p:ext uri="{BB962C8B-B14F-4D97-AF65-F5344CB8AC3E}">
        <p14:creationId xmlns:p14="http://schemas.microsoft.com/office/powerpoint/2010/main" val="82366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一部、自施設が基幹施設となる他の基本領域をすべて記入していただきます。</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基幹施設以外の連携施設の概要も連携施設概要１、</a:t>
            </a:r>
            <a:r>
              <a:rPr lang="en-US" altLang="ja-JP" sz="1200" dirty="0" smtClean="0">
                <a:solidFill>
                  <a:srgbClr val="FF0000"/>
                </a:solidFill>
              </a:rPr>
              <a:t>2</a:t>
            </a:r>
            <a:r>
              <a:rPr lang="ja-JP" altLang="en-US" sz="1200" dirty="0" smtClean="0">
                <a:solidFill>
                  <a:srgbClr val="FF0000"/>
                </a:solidFill>
              </a:rPr>
              <a:t>に連携施設ごと記入していただきます。</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14</a:t>
            </a:fld>
            <a:endParaRPr kumimoji="1" lang="ja-JP" altLang="en-US"/>
          </a:p>
        </p:txBody>
      </p:sp>
    </p:spTree>
    <p:extLst>
      <p:ext uri="{BB962C8B-B14F-4D97-AF65-F5344CB8AC3E}">
        <p14:creationId xmlns:p14="http://schemas.microsoft.com/office/powerpoint/2010/main" val="89414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申請書３には基幹施設、施設群の診療実績を、連携施設の診療実績は連携施設概要３に記入していただきます。</a:t>
            </a:r>
            <a:endParaRPr lang="en-US" altLang="ja-JP" sz="1200" dirty="0" smtClean="0">
              <a:solidFill>
                <a:srgbClr val="FF0000"/>
              </a:solidFill>
            </a:endParaRPr>
          </a:p>
          <a:p>
            <a:r>
              <a:rPr kumimoji="1" lang="ja-JP" altLang="en-US" sz="1200" dirty="0" smtClean="0">
                <a:solidFill>
                  <a:srgbClr val="FF0000"/>
                </a:solidFill>
              </a:rPr>
              <a:t>まず、基幹施設の診療実績の記入法をご説明いたします。</a:t>
            </a:r>
            <a:endParaRPr kumimoji="1" lang="en-US" altLang="ja-JP" dirty="0" smtClean="0"/>
          </a:p>
          <a:p>
            <a:r>
              <a:rPr kumimoji="1" lang="ja-JP" altLang="en-US" dirty="0" smtClean="0"/>
              <a:t>最初に専門研修プログラム統括責任者の氏名、所属、役職を記入していただきます。副統括責任者の人数に制限はございません。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15</a:t>
            </a:fld>
            <a:endParaRPr kumimoji="1" lang="ja-JP" altLang="en-US"/>
          </a:p>
        </p:txBody>
      </p:sp>
    </p:spTree>
    <p:extLst>
      <p:ext uri="{BB962C8B-B14F-4D97-AF65-F5344CB8AC3E}">
        <p14:creationId xmlns:p14="http://schemas.microsoft.com/office/powerpoint/2010/main" val="387935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専門研修プログラム統括責任者、副統括責任者の履歴書を別紙３としてそれぞれ提出していただきます。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16</a:t>
            </a:fld>
            <a:endParaRPr kumimoji="1" lang="ja-JP" altLang="en-US"/>
          </a:p>
        </p:txBody>
      </p:sp>
    </p:spTree>
    <p:extLst>
      <p:ext uri="{BB962C8B-B14F-4D97-AF65-F5344CB8AC3E}">
        <p14:creationId xmlns:p14="http://schemas.microsoft.com/office/powerpoint/2010/main" val="3023931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基幹施設・連携施設を含む専門研修指導者（</a:t>
            </a:r>
            <a:r>
              <a:rPr lang="en-US" altLang="ja-JP" sz="1200" dirty="0" smtClean="0">
                <a:solidFill>
                  <a:srgbClr val="FF0000"/>
                </a:solidFill>
              </a:rPr>
              <a:t>1</a:t>
            </a:r>
            <a:r>
              <a:rPr lang="ja-JP" altLang="en-US" sz="1200" dirty="0" smtClean="0">
                <a:solidFill>
                  <a:srgbClr val="FF0000"/>
                </a:solidFill>
              </a:rPr>
              <a:t>回以上更新した外科専門医）の氏名を別紙４に記入していただきます。</a:t>
            </a:r>
            <a:endParaRPr lang="en-US" altLang="ja-JP" sz="1200" dirty="0" smtClean="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17</a:t>
            </a:fld>
            <a:endParaRPr kumimoji="1" lang="ja-JP" altLang="en-US"/>
          </a:p>
        </p:txBody>
      </p:sp>
    </p:spTree>
    <p:extLst>
      <p:ext uri="{BB962C8B-B14F-4D97-AF65-F5344CB8AC3E}">
        <p14:creationId xmlns:p14="http://schemas.microsoft.com/office/powerpoint/2010/main" val="239867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別紙４です。</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ここでは、この申請プログラムに割り当てる基幹施設・各連携施設の専門研修指導医の氏名、所属とその施設コード、役職、専門医取得年、更新回数、日本外科学会の会員番号とその専門医番号、指導担当分野、役割を記入してください。外科領域において日本専門機構認定医への更新は開始されておりませんので現時点では全員</a:t>
            </a:r>
            <a:r>
              <a:rPr lang="en-US" altLang="ja-JP" sz="1200" dirty="0" smtClean="0">
                <a:solidFill>
                  <a:srgbClr val="FF0000"/>
                </a:solidFill>
              </a:rPr>
              <a:t>0.</a:t>
            </a:r>
            <a:r>
              <a:rPr lang="ja-JP" altLang="en-US" sz="1200" dirty="0" smtClean="0">
                <a:solidFill>
                  <a:srgbClr val="FF0000"/>
                </a:solidFill>
              </a:rPr>
              <a:t>無になります</a:t>
            </a:r>
            <a:r>
              <a:rPr lang="ja-JP" altLang="en-US" sz="1200" dirty="0" smtClean="0">
                <a:solidFill>
                  <a:srgbClr val="FF0000"/>
                </a:solidFill>
              </a:rPr>
              <a:t>。また、</a:t>
            </a:r>
            <a:endParaRPr lang="en-US" altLang="ja-JP" sz="1200" dirty="0" smtClean="0">
              <a:solidFill>
                <a:srgbClr val="FF0000"/>
              </a:solidFill>
            </a:endParaRPr>
          </a:p>
          <a:p>
            <a:r>
              <a:rPr lang="ja-JP" altLang="en-US" sz="1200" smtClean="0">
                <a:solidFill>
                  <a:srgbClr val="FF0000"/>
                </a:solidFill>
              </a:rPr>
              <a:t>指導担当分野は、</a:t>
            </a:r>
            <a:r>
              <a:rPr kumimoji="1" lang="ja-JP" altLang="ja-JP" sz="1200" kern="1200" smtClean="0">
                <a:solidFill>
                  <a:schemeClr val="tx1"/>
                </a:solidFill>
                <a:effectLst/>
                <a:latin typeface="+mn-lt"/>
                <a:ea typeface="+mn-ea"/>
                <a:cs typeface="+mn-cs"/>
              </a:rPr>
              <a:t>当該指導医が実際に指導を行うご担当の領域をご記入ください。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18</a:t>
            </a:fld>
            <a:endParaRPr kumimoji="1" lang="ja-JP" altLang="en-US"/>
          </a:p>
        </p:txBody>
      </p:sp>
    </p:spTree>
    <p:extLst>
      <p:ext uri="{BB962C8B-B14F-4D97-AF65-F5344CB8AC3E}">
        <p14:creationId xmlns:p14="http://schemas.microsoft.com/office/powerpoint/2010/main" val="6536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基幹施設の専門研修指導医数とその指導担当分野を外科領域別紙１に記入していただきます。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19</a:t>
            </a:fld>
            <a:endParaRPr kumimoji="1" lang="ja-JP" altLang="en-US"/>
          </a:p>
        </p:txBody>
      </p:sp>
    </p:spTree>
    <p:extLst>
      <p:ext uri="{BB962C8B-B14F-4D97-AF65-F5344CB8AC3E}">
        <p14:creationId xmlns:p14="http://schemas.microsoft.com/office/powerpoint/2010/main" val="12252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外科領域別紙１は赤丸の基幹施設にチェックを入れていただき、基幹施設の全専門研修指導医数を青□に、その指導担当分野（複数可）を緑□に記入していただきます。</a:t>
            </a:r>
            <a:endParaRPr lang="en-US" altLang="ja-JP" sz="1200"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20</a:t>
            </a:fld>
            <a:endParaRPr kumimoji="1" lang="ja-JP" altLang="en-US"/>
          </a:p>
        </p:txBody>
      </p:sp>
    </p:spTree>
    <p:extLst>
      <p:ext uri="{BB962C8B-B14F-4D97-AF65-F5344CB8AC3E}">
        <p14:creationId xmlns:p14="http://schemas.microsoft.com/office/powerpoint/2010/main" val="275378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まず、申請書１には専門研修プログラムの構成を記入していただきます。多くの項目は手記臨床研修施設申請書と同じ項目です。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a:t>
            </a:fld>
            <a:endParaRPr kumimoji="1" lang="ja-JP" altLang="en-US"/>
          </a:p>
        </p:txBody>
      </p:sp>
    </p:spTree>
    <p:extLst>
      <p:ext uri="{BB962C8B-B14F-4D97-AF65-F5344CB8AC3E}">
        <p14:creationId xmlns:p14="http://schemas.microsoft.com/office/powerpoint/2010/main" val="151160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　）内にはこの申請プログラムに割り当てる基幹施設の専門研修指導医数（別紙４参照）とその指導医の担当分野（複数可）を記入していただきます。</a:t>
            </a:r>
            <a:endParaRPr lang="en-US" altLang="ja-JP" sz="1200" dirty="0" smtClean="0">
              <a:solidFill>
                <a:srgbClr val="FF0000"/>
              </a:solidFill>
            </a:endParaRPr>
          </a:p>
          <a:p>
            <a:r>
              <a:rPr lang="ja-JP" altLang="en-US" sz="1200" dirty="0" smtClean="0">
                <a:solidFill>
                  <a:srgbClr val="FF0000"/>
                </a:solidFill>
              </a:rPr>
              <a:t>整数で按分できない場合は、分数（</a:t>
            </a:r>
            <a:r>
              <a:rPr lang="en-US" altLang="ja-JP" sz="1200" dirty="0" smtClean="0">
                <a:solidFill>
                  <a:srgbClr val="FF0000"/>
                </a:solidFill>
              </a:rPr>
              <a:t>1/3</a:t>
            </a:r>
            <a:r>
              <a:rPr lang="ja-JP" altLang="en-US" sz="1200" dirty="0" smtClean="0">
                <a:solidFill>
                  <a:srgbClr val="FF0000"/>
                </a:solidFill>
              </a:rPr>
              <a:t>など）で記入してください。基幹施設が他に連携するプログラムがなければ同じ数になります。</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21</a:t>
            </a:fld>
            <a:endParaRPr kumimoji="1" lang="ja-JP" altLang="en-US"/>
          </a:p>
        </p:txBody>
      </p:sp>
    </p:spTree>
    <p:extLst>
      <p:ext uri="{BB962C8B-B14F-4D97-AF65-F5344CB8AC3E}">
        <p14:creationId xmlns:p14="http://schemas.microsoft.com/office/powerpoint/2010/main" val="122238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外科領域別紙</a:t>
            </a:r>
            <a:r>
              <a:rPr lang="en-US" altLang="ja-JP" sz="1200" dirty="0" smtClean="0">
                <a:solidFill>
                  <a:srgbClr val="FF0000"/>
                </a:solidFill>
              </a:rPr>
              <a:t>2</a:t>
            </a:r>
            <a:r>
              <a:rPr lang="ja-JP" altLang="en-US" sz="1200" dirty="0" smtClean="0">
                <a:solidFill>
                  <a:srgbClr val="FF0000"/>
                </a:solidFill>
              </a:rPr>
              <a:t>に基幹施設の専門研修における年間手術数およびその細目を記入していただきます。外科領域で年間症例数や年間検査数を記入する必要はございません。</a:t>
            </a:r>
            <a:endParaRPr lang="en-US" altLang="ja-JP" sz="1200" dirty="0" smtClean="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22</a:t>
            </a:fld>
            <a:endParaRPr kumimoji="1" lang="ja-JP" altLang="en-US"/>
          </a:p>
        </p:txBody>
      </p:sp>
    </p:spTree>
    <p:extLst>
      <p:ext uri="{BB962C8B-B14F-4D97-AF65-F5344CB8AC3E}">
        <p14:creationId xmlns:p14="http://schemas.microsoft.com/office/powerpoint/2010/main" val="1288648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外科領域別紙２は赤丸の基幹施設にチェックを入れていただき、基幹施設の</a:t>
            </a:r>
            <a:r>
              <a:rPr lang="en-US" altLang="ja-JP" sz="1200" dirty="0" smtClean="0">
                <a:solidFill>
                  <a:srgbClr val="FF0000"/>
                </a:solidFill>
              </a:rPr>
              <a:t>NCD</a:t>
            </a:r>
            <a:r>
              <a:rPr lang="ja-JP" altLang="en-US" sz="1200" dirty="0" smtClean="0">
                <a:solidFill>
                  <a:srgbClr val="FF0000"/>
                </a:solidFill>
              </a:rPr>
              <a:t>年間登録数を青□に、その細目別年間手術数を緑□に記入していただきます。</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23</a:t>
            </a:fld>
            <a:endParaRPr kumimoji="1" lang="ja-JP" altLang="en-US"/>
          </a:p>
        </p:txBody>
      </p:sp>
    </p:spTree>
    <p:extLst>
      <p:ext uri="{BB962C8B-B14F-4D97-AF65-F5344CB8AC3E}">
        <p14:creationId xmlns:p14="http://schemas.microsoft.com/office/powerpoint/2010/main" val="339863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　）内にはこの申請プログラムに割り当てる基幹施設の</a:t>
            </a:r>
            <a:r>
              <a:rPr lang="en-US" altLang="ja-JP" sz="1200" dirty="0" smtClean="0">
                <a:solidFill>
                  <a:srgbClr val="FF0000"/>
                </a:solidFill>
              </a:rPr>
              <a:t>NCD</a:t>
            </a:r>
            <a:r>
              <a:rPr lang="ja-JP" altLang="en-US" sz="1200" dirty="0" smtClean="0">
                <a:solidFill>
                  <a:srgbClr val="FF0000"/>
                </a:solidFill>
              </a:rPr>
              <a:t>年間登録数とその細目別年間手術数を記入していただきます。</a:t>
            </a:r>
            <a:endParaRPr lang="en-US" altLang="ja-JP" sz="1200" dirty="0" smtClean="0">
              <a:solidFill>
                <a:srgbClr val="FF0000"/>
              </a:solidFill>
            </a:endParaRPr>
          </a:p>
          <a:p>
            <a:r>
              <a:rPr lang="ja-JP" altLang="en-US" sz="1200" dirty="0" smtClean="0">
                <a:solidFill>
                  <a:srgbClr val="FF0000"/>
                </a:solidFill>
              </a:rPr>
              <a:t>ここでも基幹施設が他に連携するプログラムがなければ同じ数になります。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24</a:t>
            </a:fld>
            <a:endParaRPr kumimoji="1" lang="ja-JP" altLang="en-US"/>
          </a:p>
        </p:txBody>
      </p:sp>
    </p:spTree>
    <p:extLst>
      <p:ext uri="{BB962C8B-B14F-4D97-AF65-F5344CB8AC3E}">
        <p14:creationId xmlns:p14="http://schemas.microsoft.com/office/powerpoint/2010/main" val="3832702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外科領域別紙３では基幹施設基準を確認していただきます。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25</a:t>
            </a:fld>
            <a:endParaRPr kumimoji="1" lang="ja-JP" altLang="en-US"/>
          </a:p>
        </p:txBody>
      </p:sp>
    </p:spTree>
    <p:extLst>
      <p:ext uri="{BB962C8B-B14F-4D97-AF65-F5344CB8AC3E}">
        <p14:creationId xmlns:p14="http://schemas.microsoft.com/office/powerpoint/2010/main" val="1905820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外科領域別紙３に基幹施設基準を確認して、☑を入れてください。</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26</a:t>
            </a:fld>
            <a:endParaRPr kumimoji="1" lang="ja-JP" altLang="en-US"/>
          </a:p>
        </p:txBody>
      </p:sp>
    </p:spTree>
    <p:extLst>
      <p:ext uri="{BB962C8B-B14F-4D97-AF65-F5344CB8AC3E}">
        <p14:creationId xmlns:p14="http://schemas.microsoft.com/office/powerpoint/2010/main" val="1977428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専門研修連携施設の診療実績は連携施設概要３に連携施設ごと記入していただきます。</a:t>
            </a:r>
            <a:endParaRPr kumimoji="1" lang="en-US" altLang="ja-JP" dirty="0" smtClean="0"/>
          </a:p>
          <a:p>
            <a:r>
              <a:rPr kumimoji="1" lang="ja-JP" altLang="en-US" dirty="0" smtClean="0"/>
              <a:t>まず、専門研修プログラム連携施設における専門研修責任者の氏名、所属、役職を記入していただきます。（担当者との違いを機構に確認中）</a:t>
            </a:r>
            <a:endParaRPr kumimoji="1" lang="en-US" altLang="ja-JP" dirty="0" smtClean="0"/>
          </a:p>
          <a:p>
            <a:r>
              <a:rPr kumimoji="1" lang="ja-JP" altLang="en-US" dirty="0" err="1" smtClean="0"/>
              <a:t>。</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27</a:t>
            </a:fld>
            <a:endParaRPr kumimoji="1" lang="ja-JP" altLang="en-US"/>
          </a:p>
        </p:txBody>
      </p:sp>
    </p:spTree>
    <p:extLst>
      <p:ext uri="{BB962C8B-B14F-4D97-AF65-F5344CB8AC3E}">
        <p14:creationId xmlns:p14="http://schemas.microsoft.com/office/powerpoint/2010/main" val="215304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基幹施設と同様、外科領域別紙６に連携施設の専門研修指導医数とその指導担当分野を記入していただきます。</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外科領域別紙７に連携施設の専門研修における年間手術数およびその細目を記入していただきます。</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外科領域別紙８で連携施設基準の確認をしていただきます。</a:t>
            </a:r>
            <a:endParaRPr lang="en-US" altLang="ja-JP" sz="1200" dirty="0" smtClean="0">
              <a:solidFill>
                <a:srgbClr val="FF0000"/>
              </a:solidFill>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28</a:t>
            </a:fld>
            <a:endParaRPr kumimoji="1" lang="ja-JP" altLang="en-US"/>
          </a:p>
        </p:txBody>
      </p:sp>
    </p:spTree>
    <p:extLst>
      <p:ext uri="{BB962C8B-B14F-4D97-AF65-F5344CB8AC3E}">
        <p14:creationId xmlns:p14="http://schemas.microsoft.com/office/powerpoint/2010/main" val="54263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まず、外科領域別紙６は赤丸の連携施設にチェックを入れていただき、連携施設の専門研修指導医数を青□に、その指導担当分野（複数可）を緑□に記入していただきます。</a:t>
            </a:r>
            <a:endParaRPr lang="en-US" altLang="ja-JP" sz="1200"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29</a:t>
            </a:fld>
            <a:endParaRPr kumimoji="1" lang="ja-JP" altLang="en-US"/>
          </a:p>
        </p:txBody>
      </p:sp>
    </p:spTree>
    <p:extLst>
      <p:ext uri="{BB962C8B-B14F-4D97-AF65-F5344CB8AC3E}">
        <p14:creationId xmlns:p14="http://schemas.microsoft.com/office/powerpoint/2010/main" val="401342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　）内にはこの申請プログラムに割り当てる連携施設の専門研修指導医数（別紙４参照）とその指導医の担当分野（複数可）を記入していただきます。整数で按分できない場合は、分数（</a:t>
            </a:r>
            <a:r>
              <a:rPr lang="en-US" altLang="ja-JP" sz="1200" dirty="0" smtClean="0">
                <a:solidFill>
                  <a:srgbClr val="FF0000"/>
                </a:solidFill>
              </a:rPr>
              <a:t>1/3</a:t>
            </a:r>
            <a:r>
              <a:rPr lang="ja-JP" altLang="en-US" sz="1200" dirty="0" smtClean="0">
                <a:solidFill>
                  <a:srgbClr val="FF0000"/>
                </a:solidFill>
              </a:rPr>
              <a:t>など）で記入してください。連携施設が他に連携するプログラムがなければ同じ数になります。</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30</a:t>
            </a:fld>
            <a:endParaRPr kumimoji="1" lang="ja-JP" altLang="en-US"/>
          </a:p>
        </p:txBody>
      </p:sp>
    </p:spTree>
    <p:extLst>
      <p:ext uri="{BB962C8B-B14F-4D97-AF65-F5344CB8AC3E}">
        <p14:creationId xmlns:p14="http://schemas.microsoft.com/office/powerpoint/2010/main" val="113003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専門研修プログラム独自としては、プログラム名や研修期間、専門研修プログラム管理委員会の構成員氏名、専門研修連携施設名などがございます。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a:t>
            </a:fld>
            <a:endParaRPr kumimoji="1" lang="ja-JP" altLang="en-US"/>
          </a:p>
        </p:txBody>
      </p:sp>
    </p:spTree>
    <p:extLst>
      <p:ext uri="{BB962C8B-B14F-4D97-AF65-F5344CB8AC3E}">
        <p14:creationId xmlns:p14="http://schemas.microsoft.com/office/powerpoint/2010/main" val="3775449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外科領域別紙７では赤丸の連携施設にチェックを入れていただき、連携施設の</a:t>
            </a:r>
            <a:r>
              <a:rPr lang="en-US" altLang="ja-JP" sz="1200" dirty="0" smtClean="0">
                <a:solidFill>
                  <a:srgbClr val="FF0000"/>
                </a:solidFill>
              </a:rPr>
              <a:t>NCD</a:t>
            </a:r>
            <a:r>
              <a:rPr lang="ja-JP" altLang="en-US" sz="1200" dirty="0" smtClean="0">
                <a:solidFill>
                  <a:srgbClr val="FF0000"/>
                </a:solidFill>
              </a:rPr>
              <a:t>年間登録数を青□に、その細目別年間手術数を緑□に記入していただきます。</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31</a:t>
            </a:fld>
            <a:endParaRPr kumimoji="1" lang="ja-JP" altLang="en-US"/>
          </a:p>
        </p:txBody>
      </p:sp>
    </p:spTree>
    <p:extLst>
      <p:ext uri="{BB962C8B-B14F-4D97-AF65-F5344CB8AC3E}">
        <p14:creationId xmlns:p14="http://schemas.microsoft.com/office/powerpoint/2010/main" val="1705643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　）内にはこの申請プログラムに割り当てる連携施設の</a:t>
            </a:r>
            <a:r>
              <a:rPr lang="en-US" altLang="ja-JP" sz="1200" dirty="0" smtClean="0">
                <a:solidFill>
                  <a:srgbClr val="FF0000"/>
                </a:solidFill>
              </a:rPr>
              <a:t>NCD</a:t>
            </a:r>
            <a:r>
              <a:rPr lang="ja-JP" altLang="en-US" sz="1200" dirty="0" smtClean="0">
                <a:solidFill>
                  <a:srgbClr val="FF0000"/>
                </a:solidFill>
              </a:rPr>
              <a:t>年間登録数とその細目別年間手術数を記入していただきます。</a:t>
            </a:r>
            <a:endParaRPr lang="en-US" altLang="ja-JP" sz="1200" dirty="0" smtClean="0">
              <a:solidFill>
                <a:srgbClr val="FF0000"/>
              </a:solidFill>
            </a:endParaRPr>
          </a:p>
          <a:p>
            <a:r>
              <a:rPr lang="ja-JP" altLang="en-US" sz="1200" dirty="0" smtClean="0">
                <a:solidFill>
                  <a:srgbClr val="FF0000"/>
                </a:solidFill>
              </a:rPr>
              <a:t>ここでも連携施設が他に連携するプログラムがなければ同じ数になります。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32</a:t>
            </a:fld>
            <a:endParaRPr kumimoji="1" lang="ja-JP" altLang="en-US"/>
          </a:p>
        </p:txBody>
      </p:sp>
    </p:spTree>
    <p:extLst>
      <p:ext uri="{BB962C8B-B14F-4D97-AF65-F5344CB8AC3E}">
        <p14:creationId xmlns:p14="http://schemas.microsoft.com/office/powerpoint/2010/main" val="1753220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外科領域別紙８で連携施設基準の確認をしていただきます。各連携施設の週間予定も記入していただきます。</a:t>
            </a:r>
            <a:endParaRPr lang="en-US" altLang="ja-JP" sz="1200" dirty="0" smtClean="0">
              <a:solidFill>
                <a:srgbClr val="FF0000"/>
              </a:solidFill>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33</a:t>
            </a:fld>
            <a:endParaRPr kumimoji="1" lang="ja-JP" altLang="en-US"/>
          </a:p>
        </p:txBody>
      </p:sp>
    </p:spTree>
    <p:extLst>
      <p:ext uri="{BB962C8B-B14F-4D97-AF65-F5344CB8AC3E}">
        <p14:creationId xmlns:p14="http://schemas.microsoft.com/office/powerpoint/2010/main" val="2146927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施設群における診察実績も記入していただきます。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34</a:t>
            </a:fld>
            <a:endParaRPr kumimoji="1" lang="ja-JP" altLang="en-US"/>
          </a:p>
        </p:txBody>
      </p:sp>
    </p:spTree>
    <p:extLst>
      <p:ext uri="{BB962C8B-B14F-4D97-AF65-F5344CB8AC3E}">
        <p14:creationId xmlns:p14="http://schemas.microsoft.com/office/powerpoint/2010/main" val="294550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基幹施設、連携施設と同様に</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外科領域別紙４に施設群の専門研修指導医数とその指導担当分野を記入していただきます。</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外科領域別紙５に施設群の専門研修における年間手術数およびその細目を記入していただきます。</a:t>
            </a:r>
            <a:endParaRPr lang="en-US" altLang="ja-JP" sz="1200" dirty="0" smtClean="0">
              <a:solidFill>
                <a:srgbClr val="FF0000"/>
              </a:solidFill>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35</a:t>
            </a:fld>
            <a:endParaRPr kumimoji="1" lang="ja-JP" altLang="en-US"/>
          </a:p>
        </p:txBody>
      </p:sp>
    </p:spTree>
    <p:extLst>
      <p:ext uri="{BB962C8B-B14F-4D97-AF65-F5344CB8AC3E}">
        <p14:creationId xmlns:p14="http://schemas.microsoft.com/office/powerpoint/2010/main" val="1399563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まず、外科領域別紙４では赤丸の施設群にチェックを入れていただき、施設群全体の専門研修指導医数を青□に、その指導担当分野（複数可）を緑□に記入していただきます。</a:t>
            </a:r>
            <a:endParaRPr lang="en-US" altLang="ja-JP" sz="1200"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36</a:t>
            </a:fld>
            <a:endParaRPr kumimoji="1" lang="ja-JP" altLang="en-US"/>
          </a:p>
        </p:txBody>
      </p:sp>
    </p:spTree>
    <p:extLst>
      <p:ext uri="{BB962C8B-B14F-4D97-AF65-F5344CB8AC3E}">
        <p14:creationId xmlns:p14="http://schemas.microsoft.com/office/powerpoint/2010/main" val="2592318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　）内にはこの申請プログラムに割り当てる施設群全体の専門研修指導医数（別紙４参照）とその指導医の担当分野（複数可）を記入していただきます。整数で按分できない場合は、分数（</a:t>
            </a:r>
            <a:r>
              <a:rPr lang="en-US" altLang="ja-JP" sz="1200" dirty="0" smtClean="0">
                <a:solidFill>
                  <a:srgbClr val="FF0000"/>
                </a:solidFill>
              </a:rPr>
              <a:t>1/3</a:t>
            </a:r>
            <a:r>
              <a:rPr lang="ja-JP" altLang="en-US" sz="1200" dirty="0" smtClean="0">
                <a:solidFill>
                  <a:srgbClr val="FF0000"/>
                </a:solidFill>
              </a:rPr>
              <a:t>など）で記入してください。</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37</a:t>
            </a:fld>
            <a:endParaRPr kumimoji="1" lang="ja-JP" altLang="en-US"/>
          </a:p>
        </p:txBody>
      </p:sp>
    </p:spTree>
    <p:extLst>
      <p:ext uri="{BB962C8B-B14F-4D97-AF65-F5344CB8AC3E}">
        <p14:creationId xmlns:p14="http://schemas.microsoft.com/office/powerpoint/2010/main" val="2512753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外科領域別紙７では赤丸の施設群にチェックを入れていただき、施設群の</a:t>
            </a:r>
            <a:r>
              <a:rPr lang="en-US" altLang="ja-JP" sz="1200" dirty="0" smtClean="0">
                <a:solidFill>
                  <a:srgbClr val="FF0000"/>
                </a:solidFill>
              </a:rPr>
              <a:t>NCD</a:t>
            </a:r>
            <a:r>
              <a:rPr lang="ja-JP" altLang="en-US" sz="1200" dirty="0" smtClean="0">
                <a:solidFill>
                  <a:srgbClr val="FF0000"/>
                </a:solidFill>
              </a:rPr>
              <a:t>年間登録数を青□に、その細目別年間手術数を緑□に記入していただきます。</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38</a:t>
            </a:fld>
            <a:endParaRPr kumimoji="1" lang="ja-JP" altLang="en-US"/>
          </a:p>
        </p:txBody>
      </p:sp>
    </p:spTree>
    <p:extLst>
      <p:ext uri="{BB962C8B-B14F-4D97-AF65-F5344CB8AC3E}">
        <p14:creationId xmlns:p14="http://schemas.microsoft.com/office/powerpoint/2010/main" val="3457107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　）内にはこの申請プログラムに割り当てる施設群の</a:t>
            </a:r>
            <a:r>
              <a:rPr lang="en-US" altLang="ja-JP" sz="1200" dirty="0" smtClean="0">
                <a:solidFill>
                  <a:srgbClr val="FF0000"/>
                </a:solidFill>
              </a:rPr>
              <a:t>NCD</a:t>
            </a:r>
            <a:r>
              <a:rPr lang="ja-JP" altLang="en-US" sz="1200" dirty="0" smtClean="0">
                <a:solidFill>
                  <a:srgbClr val="FF0000"/>
                </a:solidFill>
              </a:rPr>
              <a:t>年間登録数とその細目別年間手術数を記入していただきます。</a:t>
            </a:r>
            <a:endParaRPr lang="en-US" altLang="ja-JP" sz="1200"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39</a:t>
            </a:fld>
            <a:endParaRPr kumimoji="1" lang="ja-JP" altLang="en-US"/>
          </a:p>
        </p:txBody>
      </p:sp>
    </p:spTree>
    <p:extLst>
      <p:ext uri="{BB962C8B-B14F-4D97-AF65-F5344CB8AC3E}">
        <p14:creationId xmlns:p14="http://schemas.microsoft.com/office/powerpoint/2010/main" val="3391738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５．にはこのプログラムに割り当てられる施設群全体の専門医数（別紙４の専門医数）を記入していただきます。</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６．の施設群の専攻医数は今回が初回ですので０名です。</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７．８は記入の必要はございません。</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FF0000"/>
              </a:solidFill>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40</a:t>
            </a:fld>
            <a:endParaRPr kumimoji="1" lang="ja-JP" altLang="en-US"/>
          </a:p>
        </p:txBody>
      </p:sp>
    </p:spTree>
    <p:extLst>
      <p:ext uri="{BB962C8B-B14F-4D97-AF65-F5344CB8AC3E}">
        <p14:creationId xmlns:p14="http://schemas.microsoft.com/office/powerpoint/2010/main" val="396624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まず、別紙１に専門研修プログラム管理委員会の構成員氏名を記入していただきます。</a:t>
            </a:r>
            <a:endParaRPr kumimoji="1" lang="en-US" altLang="ja-JP" dirty="0" smtClean="0"/>
          </a:p>
          <a:p>
            <a:r>
              <a:rPr kumimoji="1" lang="ja-JP" altLang="en-US" dirty="0" smtClean="0"/>
              <a:t>１ページ目の最上覧には、専門研修プログラム管理委員長の氏名等を記入してください。</a:t>
            </a:r>
            <a:endParaRPr kumimoji="1" lang="en-US" altLang="ja-JP" dirty="0" smtClean="0"/>
          </a:p>
          <a:p>
            <a:r>
              <a:rPr kumimoji="1" lang="ja-JP" altLang="en-US" dirty="0" smtClean="0"/>
              <a:t>　「所属」欄には、構成員が所属する施設の名称を記入してください。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5</a:t>
            </a:fld>
            <a:endParaRPr kumimoji="1" lang="ja-JP" altLang="en-US"/>
          </a:p>
        </p:txBody>
      </p:sp>
    </p:spTree>
    <p:extLst>
      <p:ext uri="{BB962C8B-B14F-4D97-AF65-F5344CB8AC3E}">
        <p14:creationId xmlns:p14="http://schemas.microsoft.com/office/powerpoint/2010/main" val="2081760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専門研修プログラムとして、専攻医募集の資料として公開される専門研修プログラム整備基準に沿ったプログラムの詳細を記入したものを添付していただきます。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外科領域モデル専門研修プログラムを日本外科学会ホームページに公開しております。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41</a:t>
            </a:fld>
            <a:endParaRPr kumimoji="1" lang="ja-JP" altLang="en-US" dirty="0"/>
          </a:p>
        </p:txBody>
      </p:sp>
    </p:spTree>
    <p:extLst>
      <p:ext uri="{BB962C8B-B14F-4D97-AF65-F5344CB8AC3E}">
        <p14:creationId xmlns:p14="http://schemas.microsoft.com/office/powerpoint/2010/main" val="624297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申請書５は専門研修プログラムのチェックシートとし自己評価してください。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42</a:t>
            </a:fld>
            <a:endParaRPr kumimoji="1" lang="ja-JP" altLang="en-US" dirty="0"/>
          </a:p>
        </p:txBody>
      </p:sp>
    </p:spTree>
    <p:extLst>
      <p:ext uri="{BB962C8B-B14F-4D97-AF65-F5344CB8AC3E}">
        <p14:creationId xmlns:p14="http://schemas.microsoft.com/office/powerpoint/2010/main" val="2053062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ここに、専攻医受入数についての基準から算出した専攻医受入上限数と実際に募集する専攻医の希望数を記入していただきます。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43</a:t>
            </a:fld>
            <a:endParaRPr kumimoji="1" lang="ja-JP" altLang="en-US" dirty="0"/>
          </a:p>
        </p:txBody>
      </p:sp>
    </p:spTree>
    <p:extLst>
      <p:ext uri="{BB962C8B-B14F-4D97-AF65-F5344CB8AC3E}">
        <p14:creationId xmlns:p14="http://schemas.microsoft.com/office/powerpoint/2010/main" val="3743297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別紙５に専攻医募集計算シートを用意しております。</a:t>
            </a:r>
            <a:endParaRPr kumimoji="1" lang="en-US" altLang="ja-JP" dirty="0" smtClean="0"/>
          </a:p>
          <a:p>
            <a:r>
              <a:rPr kumimoji="1" lang="ja-JP" altLang="en-US" dirty="0" smtClean="0"/>
              <a:t>専攻医受入数は専門研修指導医数と</a:t>
            </a:r>
            <a:r>
              <a:rPr kumimoji="1" lang="en-US" altLang="ja-JP" dirty="0" smtClean="0"/>
              <a:t>NCD</a:t>
            </a:r>
            <a:r>
              <a:rPr kumimoji="1" lang="ja-JP" altLang="en-US" dirty="0" smtClean="0"/>
              <a:t>登録数から算出されます。</a:t>
            </a:r>
            <a:endParaRPr kumimoji="1" lang="en-US" altLang="ja-JP" dirty="0" smtClean="0"/>
          </a:p>
          <a:p>
            <a:r>
              <a:rPr kumimoji="1" lang="en-US" altLang="ja-JP" dirty="0" smtClean="0"/>
              <a:t>A.</a:t>
            </a:r>
            <a:r>
              <a:rPr kumimoji="1" lang="ja-JP" altLang="en-US" dirty="0" err="1" smtClean="0"/>
              <a:t>には</a:t>
            </a:r>
            <a:r>
              <a:rPr kumimoji="1" lang="ja-JP" altLang="en-US" dirty="0" smtClean="0"/>
              <a:t>専門研修指導医数から算出されるプログラム全体での受入上限数（Ａ）を記入します。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B.</a:t>
            </a:r>
            <a:r>
              <a:rPr kumimoji="1" lang="ja-JP" altLang="en-US" dirty="0" err="1" smtClean="0"/>
              <a:t>には</a:t>
            </a:r>
            <a:r>
              <a:rPr kumimoji="1" lang="en-US" altLang="ja-JP" dirty="0" smtClean="0"/>
              <a:t>NCD</a:t>
            </a:r>
            <a:r>
              <a:rPr kumimoji="1" lang="ja-JP" altLang="en-US" dirty="0" smtClean="0"/>
              <a:t>登録数から算出されるプログラム全体での受入上限数（Ｂ）を記入します。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44</a:t>
            </a:fld>
            <a:endParaRPr kumimoji="1" lang="ja-JP" altLang="en-US"/>
          </a:p>
        </p:txBody>
      </p:sp>
    </p:spTree>
    <p:extLst>
      <p:ext uri="{BB962C8B-B14F-4D97-AF65-F5344CB8AC3E}">
        <p14:creationId xmlns:p14="http://schemas.microsoft.com/office/powerpoint/2010/main" val="894876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a:t>
            </a:r>
            <a:r>
              <a:rPr kumimoji="1" lang="ja-JP" altLang="en-US" dirty="0" err="1" smtClean="0"/>
              <a:t>には</a:t>
            </a:r>
            <a:r>
              <a:rPr kumimoji="1" lang="ja-JP" altLang="en-US" dirty="0" smtClean="0"/>
              <a:t>これまでの専攻医養成数を記入する項目ですが今回は初回ですのですべて０になります。</a:t>
            </a:r>
            <a:endParaRPr kumimoji="1" lang="en-US" altLang="ja-JP" dirty="0" smtClean="0"/>
          </a:p>
          <a:p>
            <a:r>
              <a:rPr kumimoji="1" lang="en-US" altLang="ja-JP" dirty="0" smtClean="0"/>
              <a:t>D.</a:t>
            </a:r>
            <a:r>
              <a:rPr kumimoji="1" lang="ja-JP" altLang="en-US" dirty="0" smtClean="0"/>
              <a:t>に</a:t>
            </a:r>
            <a:r>
              <a:rPr kumimoji="1" lang="en-US" altLang="ja-JP" dirty="0" smtClean="0"/>
              <a:t>(A)(B)</a:t>
            </a:r>
            <a:r>
              <a:rPr kumimoji="1" lang="ja-JP" altLang="en-US" dirty="0" smtClean="0"/>
              <a:t>の少ない方の数を記入していただき新規受入上限数となります。</a:t>
            </a:r>
            <a:endParaRPr kumimoji="1" lang="en-US" altLang="ja-JP" dirty="0" smtClean="0"/>
          </a:p>
          <a:p>
            <a:r>
              <a:rPr kumimoji="1" lang="ja-JP" altLang="en-US" dirty="0" smtClean="0"/>
              <a:t>地域医療への配慮に伴う専攻医受入数の調整が必要な場合、</a:t>
            </a:r>
            <a:r>
              <a:rPr kumimoji="1" lang="en-US" altLang="ja-JP" dirty="0" smtClean="0"/>
              <a:t>E.</a:t>
            </a:r>
            <a:r>
              <a:rPr kumimoji="1" lang="ja-JP" altLang="en-US" dirty="0" smtClean="0"/>
              <a:t>に事由を記入してください。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45</a:t>
            </a:fld>
            <a:endParaRPr kumimoji="1" lang="ja-JP" altLang="en-US"/>
          </a:p>
        </p:txBody>
      </p:sp>
    </p:spTree>
    <p:extLst>
      <p:ext uri="{BB962C8B-B14F-4D97-AF65-F5344CB8AC3E}">
        <p14:creationId xmlns:p14="http://schemas.microsoft.com/office/powerpoint/2010/main" val="4090644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ここには専攻医募集および採用の方法を記入していただきます。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46</a:t>
            </a:fld>
            <a:endParaRPr kumimoji="1" lang="ja-JP" altLang="en-US" dirty="0"/>
          </a:p>
        </p:txBody>
      </p:sp>
    </p:spTree>
    <p:extLst>
      <p:ext uri="{BB962C8B-B14F-4D97-AF65-F5344CB8AC3E}">
        <p14:creationId xmlns:p14="http://schemas.microsoft.com/office/powerpoint/2010/main" val="350644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別紙２に専門研修施設群を構成する基幹施設、連携施設名を記入していただきます。</a:t>
            </a:r>
            <a:endParaRPr kumimoji="1" lang="en-US" altLang="ja-JP" dirty="0" smtClean="0"/>
          </a:p>
          <a:p>
            <a:r>
              <a:rPr kumimoji="1" lang="ja-JP" altLang="en-US" dirty="0" smtClean="0"/>
              <a:t>最上覧には、基幹施設名とその都道府県、医療機関コードを記入していただきます。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6</a:t>
            </a:fld>
            <a:endParaRPr kumimoji="1" lang="ja-JP" altLang="en-US"/>
          </a:p>
        </p:txBody>
      </p:sp>
    </p:spTree>
    <p:extLst>
      <p:ext uri="{BB962C8B-B14F-4D97-AF65-F5344CB8AC3E}">
        <p14:creationId xmlns:p14="http://schemas.microsoft.com/office/powerpoint/2010/main" val="382068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「施設としての担当分野」欄には、該当する番号を（複数該当する場合はコンマで区切って）記入してください。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7</a:t>
            </a:fld>
            <a:endParaRPr kumimoji="1" lang="ja-JP" altLang="en-US"/>
          </a:p>
        </p:txBody>
      </p:sp>
    </p:spTree>
    <p:extLst>
      <p:ext uri="{BB962C8B-B14F-4D97-AF65-F5344CB8AC3E}">
        <p14:creationId xmlns:p14="http://schemas.microsoft.com/office/powerpoint/2010/main" val="367174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基幹施設の統括責任者名を記入してください。</a:t>
            </a: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8</a:t>
            </a:fld>
            <a:endParaRPr kumimoji="1" lang="ja-JP" altLang="en-US"/>
          </a:p>
        </p:txBody>
      </p:sp>
    </p:spTree>
    <p:extLst>
      <p:ext uri="{BB962C8B-B14F-4D97-AF65-F5344CB8AC3E}">
        <p14:creationId xmlns:p14="http://schemas.microsoft.com/office/powerpoint/2010/main" val="97156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基幹施設の専門研修指導医数を記入してください。ここには基幹施設の総指導医数のうち、この申請プログラムに割り当てる指導医数を記入していただきます。</a:t>
            </a:r>
            <a:endParaRPr lang="en-US" altLang="ja-JP" sz="1200" dirty="0" smtClean="0">
              <a:solidFill>
                <a:srgbClr val="FF0000"/>
              </a:solidFill>
            </a:endParaRPr>
          </a:p>
          <a:p>
            <a:r>
              <a:rPr lang="ja-JP" altLang="en-US" sz="1200" dirty="0" smtClean="0">
                <a:solidFill>
                  <a:srgbClr val="FF0000"/>
                </a:solidFill>
              </a:rPr>
              <a:t>基幹施設が他に連携するプログラムがなければ総指導医数と同数になります。</a:t>
            </a:r>
            <a:endParaRPr lang="en-US" altLang="ja-JP" sz="1200" dirty="0" smtClean="0">
              <a:solidFill>
                <a:srgbClr val="FF0000"/>
              </a:solidFill>
            </a:endParaRPr>
          </a:p>
          <a:p>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9</a:t>
            </a:fld>
            <a:endParaRPr kumimoji="1" lang="ja-JP" altLang="en-US"/>
          </a:p>
        </p:txBody>
      </p:sp>
    </p:spTree>
    <p:extLst>
      <p:ext uri="{BB962C8B-B14F-4D97-AF65-F5344CB8AC3E}">
        <p14:creationId xmlns:p14="http://schemas.microsoft.com/office/powerpoint/2010/main" val="21945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基幹施設が他と連携するプログラムがあれば、そのプログラム数を記入してください。（無ければ０です）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10</a:t>
            </a:fld>
            <a:endParaRPr kumimoji="1" lang="ja-JP" altLang="en-US"/>
          </a:p>
        </p:txBody>
      </p:sp>
    </p:spTree>
    <p:extLst>
      <p:ext uri="{BB962C8B-B14F-4D97-AF65-F5344CB8AC3E}">
        <p14:creationId xmlns:p14="http://schemas.microsoft.com/office/powerpoint/2010/main" val="356499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77760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45868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82249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19190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90083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42828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34965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29850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130794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82670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2015/11/10</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94146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DB9B8-93DD-4AC1-95F8-BE5C98545F42}" type="datetimeFigureOut">
              <a:rPr kumimoji="1" lang="ja-JP" altLang="en-US" smtClean="0"/>
              <a:t>2015/11/10</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98477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96883" y="1035171"/>
            <a:ext cx="8668987" cy="1687542"/>
          </a:xfrm>
        </p:spPr>
        <p:txBody>
          <a:bodyPr>
            <a:normAutofit/>
          </a:bodyPr>
          <a:lstStyle/>
          <a:p>
            <a:r>
              <a:rPr lang="ja-JP" altLang="en-US" sz="3600" dirty="0" smtClean="0"/>
              <a:t>外科</a:t>
            </a:r>
            <a:r>
              <a:rPr lang="ja-JP" altLang="en-US" sz="3600" dirty="0"/>
              <a:t>領域</a:t>
            </a:r>
            <a:r>
              <a:rPr lang="ja-JP" altLang="en-US" sz="3600" dirty="0" smtClean="0"/>
              <a:t>専門研修プログラム申請書作成法</a:t>
            </a:r>
            <a:r>
              <a:rPr lang="en-US" altLang="ja-JP" sz="3000" dirty="0"/>
              <a:t/>
            </a:r>
            <a:br>
              <a:rPr lang="en-US" altLang="ja-JP" sz="3000" dirty="0"/>
            </a:br>
            <a:r>
              <a:rPr lang="en-US" altLang="ja-JP" sz="3000" dirty="0"/>
              <a:t/>
            </a:r>
            <a:br>
              <a:rPr lang="en-US" altLang="ja-JP" sz="3000" dirty="0"/>
            </a:br>
            <a:endParaRPr lang="ja-JP" altLang="en-US" sz="2325" dirty="0"/>
          </a:p>
        </p:txBody>
      </p:sp>
      <p:sp>
        <p:nvSpPr>
          <p:cNvPr id="2" name="テキスト ボックス 1"/>
          <p:cNvSpPr txBox="1"/>
          <p:nvPr/>
        </p:nvSpPr>
        <p:spPr>
          <a:xfrm>
            <a:off x="2687164" y="4658507"/>
            <a:ext cx="3954930" cy="1061829"/>
          </a:xfrm>
          <a:prstGeom prst="rect">
            <a:avLst/>
          </a:prstGeom>
          <a:noFill/>
        </p:spPr>
        <p:txBody>
          <a:bodyPr wrap="none" rtlCol="0">
            <a:spAutoFit/>
          </a:bodyPr>
          <a:lstStyle/>
          <a:p>
            <a:pPr algn="ctr"/>
            <a:r>
              <a:rPr lang="ja-JP" altLang="en-US" sz="2100" dirty="0"/>
              <a:t>日本外科学会専門医制度委員会</a:t>
            </a:r>
            <a:endParaRPr lang="en-US" altLang="ja-JP" sz="2100" dirty="0"/>
          </a:p>
          <a:p>
            <a:pPr algn="ctr"/>
            <a:endParaRPr lang="en-US" altLang="ja-JP" sz="2100" dirty="0"/>
          </a:p>
          <a:p>
            <a:pPr algn="ctr"/>
            <a:r>
              <a:rPr lang="ja-JP" altLang="en-US" sz="2100" dirty="0"/>
              <a:t>北川　雄光</a:t>
            </a:r>
          </a:p>
        </p:txBody>
      </p:sp>
    </p:spTree>
    <p:extLst>
      <p:ext uri="{BB962C8B-B14F-4D97-AF65-F5344CB8AC3E}">
        <p14:creationId xmlns:p14="http://schemas.microsoft.com/office/powerpoint/2010/main" val="284248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1328668"/>
          </a:xfrm>
          <a:prstGeom prst="wedgeRoundRectCallout">
            <a:avLst>
              <a:gd name="adj1" fmla="val 27334"/>
              <a:gd name="adj2" fmla="val -10972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7787527" cy="967701"/>
          </a:xfrm>
          <a:prstGeom prst="rect">
            <a:avLst/>
          </a:prstGeom>
          <a:noFill/>
        </p:spPr>
        <p:txBody>
          <a:bodyPr wrap="square" rtlCol="0">
            <a:spAutoFit/>
          </a:bodyPr>
          <a:lstStyle/>
          <a:p>
            <a:r>
              <a:rPr lang="ja-JP" altLang="en-US" sz="2844" dirty="0">
                <a:solidFill>
                  <a:srgbClr val="FF0000"/>
                </a:solidFill>
              </a:rPr>
              <a:t>基幹</a:t>
            </a:r>
            <a:r>
              <a:rPr lang="ja-JP" altLang="en-US" sz="2844" dirty="0" smtClean="0">
                <a:solidFill>
                  <a:srgbClr val="FF0000"/>
                </a:solidFill>
              </a:rPr>
              <a:t>施設が他と連携するプログラム数を記入</a:t>
            </a:r>
            <a:r>
              <a:rPr lang="ja-JP" altLang="en-US" sz="2844" dirty="0">
                <a:solidFill>
                  <a:srgbClr val="FF0000"/>
                </a:solidFill>
              </a:rPr>
              <a:t>してください</a:t>
            </a:r>
            <a:r>
              <a:rPr lang="ja-JP" altLang="en-US" sz="2844" dirty="0" smtClean="0">
                <a:solidFill>
                  <a:srgbClr val="FF0000"/>
                </a:solidFill>
              </a:rPr>
              <a:t>。（無ければ０です）</a:t>
            </a:r>
            <a:endParaRPr lang="en-US" altLang="ja-JP" sz="2844" dirty="0">
              <a:solidFill>
                <a:srgbClr val="FF0000"/>
              </a:solidFill>
            </a:endParaRPr>
          </a:p>
        </p:txBody>
      </p:sp>
    </p:spTree>
    <p:extLst>
      <p:ext uri="{BB962C8B-B14F-4D97-AF65-F5344CB8AC3E}">
        <p14:creationId xmlns:p14="http://schemas.microsoft.com/office/powerpoint/2010/main" val="132643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350873" y="3487881"/>
            <a:ext cx="8452886" cy="1238232"/>
          </a:xfrm>
          <a:prstGeom prst="wedgeRoundRectCallout">
            <a:avLst>
              <a:gd name="adj1" fmla="val 33931"/>
              <a:gd name="adj2" fmla="val -96006"/>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570819" y="3623146"/>
            <a:ext cx="8232940" cy="967701"/>
          </a:xfrm>
          <a:prstGeom prst="rect">
            <a:avLst/>
          </a:prstGeom>
          <a:noFill/>
        </p:spPr>
        <p:txBody>
          <a:bodyPr wrap="square" rtlCol="0">
            <a:spAutoFit/>
          </a:bodyPr>
          <a:lstStyle/>
          <a:p>
            <a:r>
              <a:rPr lang="ja-JP" altLang="en-US" sz="2844" dirty="0">
                <a:solidFill>
                  <a:srgbClr val="FF0000"/>
                </a:solidFill>
              </a:rPr>
              <a:t>基幹</a:t>
            </a:r>
            <a:r>
              <a:rPr lang="ja-JP" altLang="en-US" sz="2844" dirty="0" smtClean="0">
                <a:solidFill>
                  <a:srgbClr val="FF0000"/>
                </a:solidFill>
              </a:rPr>
              <a:t>施設が</a:t>
            </a:r>
            <a:r>
              <a:rPr lang="ja-JP" altLang="en-US" sz="2844" dirty="0">
                <a:solidFill>
                  <a:srgbClr val="FF0000"/>
                </a:solidFill>
              </a:rPr>
              <a:t>他に連携する基幹施設の数とその連携プログラムの名称</a:t>
            </a:r>
            <a:r>
              <a:rPr lang="ja-JP" altLang="en-US" sz="2844" dirty="0" smtClean="0">
                <a:solidFill>
                  <a:srgbClr val="FF0000"/>
                </a:solidFill>
              </a:rPr>
              <a:t>をすべて記入</a:t>
            </a:r>
            <a:r>
              <a:rPr lang="ja-JP" altLang="en-US" sz="2844" dirty="0">
                <a:solidFill>
                  <a:srgbClr val="FF0000"/>
                </a:solidFill>
              </a:rPr>
              <a:t>してください</a:t>
            </a:r>
            <a:r>
              <a:rPr lang="ja-JP" altLang="en-US" sz="2844" dirty="0" smtClean="0">
                <a:solidFill>
                  <a:srgbClr val="FF0000"/>
                </a:solidFill>
              </a:rPr>
              <a:t>。</a:t>
            </a:r>
            <a:endParaRPr lang="en-US" altLang="ja-JP" sz="2844" dirty="0" smtClean="0">
              <a:solidFill>
                <a:srgbClr val="FF0000"/>
              </a:solidFill>
            </a:endParaRPr>
          </a:p>
        </p:txBody>
      </p:sp>
    </p:spTree>
    <p:extLst>
      <p:ext uri="{BB962C8B-B14F-4D97-AF65-F5344CB8AC3E}">
        <p14:creationId xmlns:p14="http://schemas.microsoft.com/office/powerpoint/2010/main" val="3837423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265813" y="2091160"/>
            <a:ext cx="8644276" cy="960384"/>
          </a:xfrm>
          <a:prstGeom prst="wedgeRoundRectCallout">
            <a:avLst>
              <a:gd name="adj1" fmla="val -2186"/>
              <a:gd name="adj2" fmla="val 7192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1382232" y="2388871"/>
            <a:ext cx="6826103" cy="530017"/>
          </a:xfrm>
          <a:prstGeom prst="rect">
            <a:avLst/>
          </a:prstGeom>
          <a:noFill/>
        </p:spPr>
        <p:txBody>
          <a:bodyPr wrap="square" rtlCol="0">
            <a:spAutoFit/>
          </a:bodyPr>
          <a:lstStyle/>
          <a:p>
            <a:r>
              <a:rPr lang="ja-JP" altLang="en-US" sz="2844" dirty="0">
                <a:solidFill>
                  <a:srgbClr val="FF0000"/>
                </a:solidFill>
              </a:rPr>
              <a:t>連携</a:t>
            </a:r>
            <a:r>
              <a:rPr lang="ja-JP" altLang="en-US" sz="2844" dirty="0" smtClean="0">
                <a:solidFill>
                  <a:srgbClr val="FF0000"/>
                </a:solidFill>
              </a:rPr>
              <a:t>施設の情報も同様に記入</a:t>
            </a:r>
            <a:r>
              <a:rPr lang="ja-JP" altLang="en-US" sz="2844" dirty="0">
                <a:solidFill>
                  <a:srgbClr val="FF0000"/>
                </a:solidFill>
              </a:rPr>
              <a:t>してください</a:t>
            </a:r>
            <a:r>
              <a:rPr lang="ja-JP" altLang="en-US" sz="2844" dirty="0" smtClean="0">
                <a:solidFill>
                  <a:srgbClr val="FF0000"/>
                </a:solidFill>
              </a:rPr>
              <a:t>。</a:t>
            </a:r>
            <a:endParaRPr lang="en-US" altLang="ja-JP" sz="2844" dirty="0" smtClean="0">
              <a:solidFill>
                <a:srgbClr val="FF0000"/>
              </a:solidFill>
            </a:endParaRPr>
          </a:p>
        </p:txBody>
      </p:sp>
    </p:spTree>
    <p:extLst>
      <p:ext uri="{BB962C8B-B14F-4D97-AF65-F5344CB8AC3E}">
        <p14:creationId xmlns:p14="http://schemas.microsoft.com/office/powerpoint/2010/main" val="120886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891" t="5100" r="4176" b="5362"/>
          <a:stretch/>
        </p:blipFill>
        <p:spPr>
          <a:xfrm>
            <a:off x="46568" y="859094"/>
            <a:ext cx="4562008" cy="5601877"/>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申請書２</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4112" t="6017" r="4439" b="20683"/>
          <a:stretch/>
        </p:blipFill>
        <p:spPr>
          <a:xfrm>
            <a:off x="4636008" y="1496352"/>
            <a:ext cx="4434841" cy="5026820"/>
          </a:xfrm>
          <a:prstGeom prst="rect">
            <a:avLst/>
          </a:prstGeom>
        </p:spPr>
      </p:pic>
    </p:spTree>
    <p:extLst>
      <p:ext uri="{BB962C8B-B14F-4D97-AF65-F5344CB8AC3E}">
        <p14:creationId xmlns:p14="http://schemas.microsoft.com/office/powerpoint/2010/main" val="47955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891" t="5100" r="4176" b="5362"/>
          <a:stretch/>
        </p:blipFill>
        <p:spPr>
          <a:xfrm>
            <a:off x="46568" y="859094"/>
            <a:ext cx="4562008" cy="5601877"/>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申請書２</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4112" t="6017" r="4439" b="20683"/>
          <a:stretch/>
        </p:blipFill>
        <p:spPr>
          <a:xfrm>
            <a:off x="4636008" y="1496352"/>
            <a:ext cx="4434841" cy="5026820"/>
          </a:xfrm>
          <a:prstGeom prst="rect">
            <a:avLst/>
          </a:prstGeom>
        </p:spPr>
      </p:pic>
      <p:sp>
        <p:nvSpPr>
          <p:cNvPr id="7" name="正方形/長方形 6"/>
          <p:cNvSpPr/>
          <p:nvPr/>
        </p:nvSpPr>
        <p:spPr>
          <a:xfrm>
            <a:off x="46568" y="1862506"/>
            <a:ext cx="4498000" cy="52407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227098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sp>
        <p:nvSpPr>
          <p:cNvPr id="8" name="正方形/長方形 7"/>
          <p:cNvSpPr/>
          <p:nvPr/>
        </p:nvSpPr>
        <p:spPr>
          <a:xfrm>
            <a:off x="374296" y="1744425"/>
            <a:ext cx="6628363" cy="1209087"/>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5221224" y="3270330"/>
            <a:ext cx="3721608" cy="1109165"/>
          </a:xfrm>
          <a:prstGeom prst="wedgeRoundRectCallout">
            <a:avLst>
              <a:gd name="adj1" fmla="val -66951"/>
              <a:gd name="adj2" fmla="val -62838"/>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5322274" y="3341061"/>
            <a:ext cx="3620558" cy="967701"/>
          </a:xfrm>
          <a:prstGeom prst="rect">
            <a:avLst/>
          </a:prstGeom>
          <a:noFill/>
        </p:spPr>
        <p:txBody>
          <a:bodyPr wrap="square" rtlCol="0">
            <a:spAutoFit/>
          </a:bodyPr>
          <a:lstStyle/>
          <a:p>
            <a:r>
              <a:rPr lang="ja-JP" altLang="en-US" sz="2844" dirty="0" smtClean="0">
                <a:solidFill>
                  <a:srgbClr val="FF0000"/>
                </a:solidFill>
              </a:rPr>
              <a:t>統括責任者の氏名を記入していただきます。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6392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148064" y="2365093"/>
            <a:ext cx="3368362" cy="1135510"/>
          </a:xfrm>
          <a:prstGeom prst="wedgeRoundRectCallout">
            <a:avLst>
              <a:gd name="adj1" fmla="val -68037"/>
              <a:gd name="adj2" fmla="val -143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425" t="3800" r="8425" b="4851"/>
          <a:stretch/>
        </p:blipFill>
        <p:spPr>
          <a:xfrm>
            <a:off x="658990" y="1035210"/>
            <a:ext cx="3983434" cy="6188550"/>
          </a:xfrm>
          <a:prstGeom prst="rect">
            <a:avLst/>
          </a:prstGeom>
        </p:spPr>
      </p:pic>
      <p:sp>
        <p:nvSpPr>
          <p:cNvPr id="6" name="テキスト ボックス 5"/>
          <p:cNvSpPr txBox="1"/>
          <p:nvPr/>
        </p:nvSpPr>
        <p:spPr>
          <a:xfrm>
            <a:off x="5404092" y="2532901"/>
            <a:ext cx="3392377" cy="967701"/>
          </a:xfrm>
          <a:prstGeom prst="rect">
            <a:avLst/>
          </a:prstGeom>
          <a:noFill/>
        </p:spPr>
        <p:txBody>
          <a:bodyPr wrap="square" rtlCol="0">
            <a:spAutoFit/>
          </a:bodyPr>
          <a:lstStyle/>
          <a:p>
            <a:r>
              <a:rPr lang="ja-JP" altLang="en-US" sz="2844" dirty="0" smtClean="0">
                <a:solidFill>
                  <a:srgbClr val="FF0000"/>
                </a:solidFill>
              </a:rPr>
              <a:t>（</a:t>
            </a:r>
            <a:r>
              <a:rPr lang="ja-JP" altLang="en-US" sz="2844" dirty="0">
                <a:solidFill>
                  <a:srgbClr val="FF0000"/>
                </a:solidFill>
              </a:rPr>
              <a:t>副）統括責任者の履歴書です。</a:t>
            </a:r>
            <a:endParaRPr lang="en-US" altLang="ja-JP" sz="2844"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（別紙３）</a:t>
            </a:r>
            <a:endParaRPr lang="ja-JP" altLang="en-US" sz="2800" dirty="0">
              <a:solidFill>
                <a:schemeClr val="bg1"/>
              </a:solidFill>
              <a:latin typeface="+mn-ea"/>
            </a:endParaRPr>
          </a:p>
        </p:txBody>
      </p:sp>
    </p:spTree>
    <p:extLst>
      <p:ext uri="{BB962C8B-B14F-4D97-AF65-F5344CB8AC3E}">
        <p14:creationId xmlns:p14="http://schemas.microsoft.com/office/powerpoint/2010/main" val="84255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sp>
        <p:nvSpPr>
          <p:cNvPr id="8" name="正方形/長方形 7"/>
          <p:cNvSpPr/>
          <p:nvPr/>
        </p:nvSpPr>
        <p:spPr>
          <a:xfrm>
            <a:off x="311015" y="2935224"/>
            <a:ext cx="6628363" cy="34025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47735" y="3873834"/>
            <a:ext cx="8695097" cy="1109165"/>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11015" y="3944565"/>
            <a:ext cx="8421505" cy="967701"/>
          </a:xfrm>
          <a:prstGeom prst="rect">
            <a:avLst/>
          </a:prstGeom>
          <a:noFill/>
        </p:spPr>
        <p:txBody>
          <a:bodyPr wrap="square" rtlCol="0">
            <a:spAutoFit/>
          </a:bodyPr>
          <a:lstStyle/>
          <a:p>
            <a:r>
              <a:rPr lang="ja-JP" altLang="en-US" sz="2844" dirty="0" smtClean="0">
                <a:solidFill>
                  <a:srgbClr val="FF0000"/>
                </a:solidFill>
              </a:rPr>
              <a:t>基幹施設・連携施設を含む専門研修指導医（</a:t>
            </a:r>
            <a:r>
              <a:rPr lang="en-US" altLang="ja-JP" sz="2844" dirty="0" smtClean="0">
                <a:solidFill>
                  <a:srgbClr val="FF0000"/>
                </a:solidFill>
              </a:rPr>
              <a:t>1</a:t>
            </a:r>
            <a:r>
              <a:rPr lang="ja-JP" altLang="en-US" sz="2844" dirty="0" smtClean="0">
                <a:solidFill>
                  <a:srgbClr val="FF0000"/>
                </a:solidFill>
              </a:rPr>
              <a:t>回以上更新した外科専門医）の氏名を記入していただきます。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22020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2901" t="6402" r="2799" b="47498"/>
          <a:stretch/>
        </p:blipFill>
        <p:spPr>
          <a:xfrm>
            <a:off x="79034" y="1113828"/>
            <a:ext cx="8985931" cy="3106483"/>
          </a:xfrm>
          <a:prstGeom prst="rect">
            <a:avLst/>
          </a:prstGeom>
        </p:spPr>
      </p:pic>
      <p:sp>
        <p:nvSpPr>
          <p:cNvPr id="6" name="正方形/長方形 5"/>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79034" y="4109894"/>
            <a:ext cx="8918662" cy="2391169"/>
          </a:xfrm>
          <a:prstGeom prst="wedgeRoundRectCallout">
            <a:avLst>
              <a:gd name="adj1" fmla="val 5165"/>
              <a:gd name="adj2" fmla="val -9207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テキスト ボックス 7"/>
          <p:cNvSpPr txBox="1"/>
          <p:nvPr/>
        </p:nvSpPr>
        <p:spPr>
          <a:xfrm>
            <a:off x="298369" y="4220311"/>
            <a:ext cx="8626115" cy="2280753"/>
          </a:xfrm>
          <a:prstGeom prst="rect">
            <a:avLst/>
          </a:prstGeom>
          <a:noFill/>
        </p:spPr>
        <p:txBody>
          <a:bodyPr wrap="square" rtlCol="0">
            <a:spAutoFit/>
          </a:bodyPr>
          <a:lstStyle/>
          <a:p>
            <a:r>
              <a:rPr lang="ja-JP" altLang="en-US" sz="2844" dirty="0">
                <a:solidFill>
                  <a:srgbClr val="FF0000"/>
                </a:solidFill>
              </a:rPr>
              <a:t>この申請プログラムに</a:t>
            </a:r>
            <a:r>
              <a:rPr lang="ja-JP" altLang="en-US" sz="2844" dirty="0" smtClean="0">
                <a:solidFill>
                  <a:srgbClr val="FF0000"/>
                </a:solidFill>
              </a:rPr>
              <a:t>割り当てる基幹施設・各連携</a:t>
            </a:r>
            <a:r>
              <a:rPr lang="ja-JP" altLang="en-US" sz="2844" dirty="0">
                <a:solidFill>
                  <a:srgbClr val="FF0000"/>
                </a:solidFill>
              </a:rPr>
              <a:t>施設の</a:t>
            </a:r>
            <a:r>
              <a:rPr lang="ja-JP" altLang="en-US" sz="2844" dirty="0" smtClean="0">
                <a:solidFill>
                  <a:srgbClr val="FF0000"/>
                </a:solidFill>
              </a:rPr>
              <a:t>専門研修</a:t>
            </a:r>
            <a:r>
              <a:rPr lang="ja-JP" altLang="en-US" sz="2844" dirty="0">
                <a:solidFill>
                  <a:srgbClr val="FF0000"/>
                </a:solidFill>
              </a:rPr>
              <a:t>指導医の氏名、所属とその施設コード、役職</a:t>
            </a:r>
            <a:r>
              <a:rPr lang="ja-JP" altLang="en-US" sz="2844" dirty="0" smtClean="0">
                <a:solidFill>
                  <a:srgbClr val="FF0000"/>
                </a:solidFill>
              </a:rPr>
              <a:t>、専門医</a:t>
            </a:r>
            <a:r>
              <a:rPr lang="ja-JP" altLang="en-US" sz="2844" dirty="0">
                <a:solidFill>
                  <a:srgbClr val="FF0000"/>
                </a:solidFill>
              </a:rPr>
              <a:t>取得年、更新回数、日本外科学会の会員番号とその専門医番号、指導担当分野、役割を記入してください。</a:t>
            </a:r>
            <a:endParaRPr lang="en-US" altLang="ja-JP" sz="2844" dirty="0">
              <a:solidFill>
                <a:srgbClr val="FF0000"/>
              </a:solidFill>
            </a:endParaRPr>
          </a:p>
        </p:txBody>
      </p:sp>
      <p:sp>
        <p:nvSpPr>
          <p:cNvPr id="9"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（別紙４）</a:t>
            </a:r>
            <a:endParaRPr lang="ja-JP" altLang="en-US" sz="2800" dirty="0">
              <a:solidFill>
                <a:schemeClr val="bg1"/>
              </a:solidFill>
              <a:latin typeface="+mn-ea"/>
            </a:endParaRPr>
          </a:p>
        </p:txBody>
      </p:sp>
    </p:spTree>
    <p:extLst>
      <p:ext uri="{BB962C8B-B14F-4D97-AF65-F5344CB8AC3E}">
        <p14:creationId xmlns:p14="http://schemas.microsoft.com/office/powerpoint/2010/main" val="81712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sp>
        <p:nvSpPr>
          <p:cNvPr id="8" name="正方形/長方形 7"/>
          <p:cNvSpPr/>
          <p:nvPr/>
        </p:nvSpPr>
        <p:spPr>
          <a:xfrm>
            <a:off x="311015" y="3227832"/>
            <a:ext cx="6628363" cy="34025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128135" y="4281883"/>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247735" y="4436228"/>
            <a:ext cx="8421505" cy="967701"/>
          </a:xfrm>
          <a:prstGeom prst="rect">
            <a:avLst/>
          </a:prstGeom>
          <a:noFill/>
        </p:spPr>
        <p:txBody>
          <a:bodyPr wrap="square" rtlCol="0">
            <a:spAutoFit/>
          </a:bodyPr>
          <a:lstStyle/>
          <a:p>
            <a:r>
              <a:rPr lang="ja-JP" altLang="en-US" sz="2844" dirty="0" smtClean="0">
                <a:solidFill>
                  <a:srgbClr val="FF0000"/>
                </a:solidFill>
              </a:rPr>
              <a:t>外科領域別紙</a:t>
            </a:r>
            <a:r>
              <a:rPr lang="ja-JP" altLang="en-US" sz="2844" dirty="0">
                <a:solidFill>
                  <a:srgbClr val="FF0000"/>
                </a:solidFill>
              </a:rPr>
              <a:t>１</a:t>
            </a:r>
            <a:r>
              <a:rPr lang="ja-JP" altLang="en-US" sz="2844" dirty="0" smtClean="0">
                <a:solidFill>
                  <a:srgbClr val="FF0000"/>
                </a:solidFill>
              </a:rPr>
              <a:t>に基幹施設の専門研修指導医数とその指導担当分野を記入していただきます。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7258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939" t="9241" r="6454" b="31960"/>
          <a:stretch/>
        </p:blipFill>
        <p:spPr>
          <a:xfrm>
            <a:off x="539552" y="1764815"/>
            <a:ext cx="4315909" cy="4096455"/>
          </a:xfrm>
          <a:prstGeom prst="rect">
            <a:avLst/>
          </a:prstGeom>
        </p:spPr>
      </p:pic>
      <p:sp>
        <p:nvSpPr>
          <p:cNvPr id="7" name="テキスト ボックス 6"/>
          <p:cNvSpPr txBox="1"/>
          <p:nvPr/>
        </p:nvSpPr>
        <p:spPr>
          <a:xfrm>
            <a:off x="5159939" y="2044594"/>
            <a:ext cx="3841557" cy="2280753"/>
          </a:xfrm>
          <a:prstGeom prst="rect">
            <a:avLst/>
          </a:prstGeom>
          <a:noFill/>
        </p:spPr>
        <p:txBody>
          <a:bodyPr wrap="square" rtlCol="0">
            <a:spAutoFit/>
          </a:bodyPr>
          <a:lstStyle/>
          <a:p>
            <a:r>
              <a:rPr lang="ja-JP" altLang="en-US" sz="2844" dirty="0"/>
              <a:t>・　表紙</a:t>
            </a:r>
            <a:endParaRPr lang="en-US" altLang="ja-JP" sz="2844" dirty="0"/>
          </a:p>
          <a:p>
            <a:r>
              <a:rPr lang="ja-JP" altLang="en-US" sz="2844" dirty="0"/>
              <a:t>・　申請書１～５</a:t>
            </a:r>
            <a:endParaRPr lang="en-US" altLang="ja-JP" sz="2844" dirty="0"/>
          </a:p>
          <a:p>
            <a:r>
              <a:rPr lang="ja-JP" altLang="en-US" sz="2844" dirty="0"/>
              <a:t>・　連携概要１～３</a:t>
            </a:r>
            <a:endParaRPr lang="en-US" altLang="ja-JP" sz="2844" dirty="0"/>
          </a:p>
          <a:p>
            <a:r>
              <a:rPr lang="ja-JP" altLang="en-US" sz="2844" dirty="0"/>
              <a:t>・　別紙１～５</a:t>
            </a:r>
            <a:endParaRPr lang="en-US" altLang="ja-JP" sz="2844" dirty="0"/>
          </a:p>
          <a:p>
            <a:r>
              <a:rPr lang="ja-JP" altLang="en-US" sz="2844" dirty="0"/>
              <a:t>・　</a:t>
            </a:r>
            <a:r>
              <a:rPr lang="ja-JP" altLang="en-US" sz="2844" dirty="0" smtClean="0"/>
              <a:t>外科領域別紙</a:t>
            </a:r>
            <a:r>
              <a:rPr lang="ja-JP" altLang="en-US" sz="2844" dirty="0"/>
              <a:t>１～８</a:t>
            </a:r>
            <a:endParaRPr lang="en-US" altLang="ja-JP" sz="2844" dirty="0"/>
          </a:p>
        </p:txBody>
      </p:sp>
      <p:sp>
        <p:nvSpPr>
          <p:cNvPr id="3" name="正方形/長方形 2"/>
          <p:cNvSpPr/>
          <p:nvPr/>
        </p:nvSpPr>
        <p:spPr>
          <a:xfrm>
            <a:off x="534074" y="1755972"/>
            <a:ext cx="4329239" cy="46124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06902" y="1602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endParaRPr lang="ja-JP" altLang="en-US" sz="2800" dirty="0">
              <a:solidFill>
                <a:schemeClr val="bg1"/>
              </a:solidFill>
              <a:latin typeface="+mn-ea"/>
              <a:ea typeface="+mn-ea"/>
            </a:endParaRPr>
          </a:p>
        </p:txBody>
      </p:sp>
    </p:spTree>
    <p:extLst>
      <p:ext uri="{BB962C8B-B14F-4D97-AF65-F5344CB8AC3E}">
        <p14:creationId xmlns:p14="http://schemas.microsoft.com/office/powerpoint/2010/main" val="94094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（外科領域別紙１）</a:t>
            </a:r>
            <a:endParaRPr lang="ja-JP" altLang="en-US" sz="2800" dirty="0">
              <a:solidFill>
                <a:schemeClr val="bg1"/>
              </a:solidFill>
              <a:latin typeface="+mn-ea"/>
            </a:endParaRPr>
          </a:p>
        </p:txBody>
      </p:sp>
      <p:sp>
        <p:nvSpPr>
          <p:cNvPr id="9" name="テキスト ボックス 8"/>
          <p:cNvSpPr txBox="1"/>
          <p:nvPr/>
        </p:nvSpPr>
        <p:spPr>
          <a:xfrm>
            <a:off x="4944137" y="1179528"/>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0" name="円/楕円 9"/>
          <p:cNvSpPr/>
          <p:nvPr/>
        </p:nvSpPr>
        <p:spPr>
          <a:xfrm>
            <a:off x="4901607" y="111258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8091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75026" y="5541598"/>
            <a:ext cx="8768974" cy="748795"/>
          </a:xfrm>
          <a:prstGeom prst="rect">
            <a:avLst/>
          </a:prstGeom>
          <a:noFill/>
        </p:spPr>
        <p:txBody>
          <a:bodyPr wrap="square" rtlCol="0">
            <a:spAutoFit/>
          </a:bodyPr>
          <a:lstStyle/>
          <a:p>
            <a:r>
              <a:rPr lang="ja-JP" altLang="en-US" sz="2133" dirty="0" smtClean="0">
                <a:solidFill>
                  <a:srgbClr val="FF0000"/>
                </a:solidFill>
              </a:rPr>
              <a:t>基幹施設</a:t>
            </a:r>
            <a:r>
              <a:rPr lang="ja-JP" altLang="en-US" sz="2133" dirty="0">
                <a:solidFill>
                  <a:srgbClr val="FF0000"/>
                </a:solidFill>
              </a:rPr>
              <a:t>の専門研修指導医数とその指導担当分野（複数可）</a:t>
            </a:r>
            <a:r>
              <a:rPr lang="ja-JP" altLang="en-US" sz="2133" dirty="0" smtClean="0">
                <a:solidFill>
                  <a:srgbClr val="FF0000"/>
                </a:solidFill>
              </a:rPr>
              <a:t>を記入</a:t>
            </a:r>
            <a:r>
              <a:rPr lang="ja-JP" altLang="en-US" sz="2133" dirty="0">
                <a:solidFill>
                  <a:srgbClr val="FF0000"/>
                </a:solidFill>
              </a:rPr>
              <a:t>していただきます。</a:t>
            </a:r>
          </a:p>
        </p:txBody>
      </p:sp>
    </p:spTree>
    <p:extLst>
      <p:ext uri="{BB962C8B-B14F-4D97-AF65-F5344CB8AC3E}">
        <p14:creationId xmlns:p14="http://schemas.microsoft.com/office/powerpoint/2010/main" val="110300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（外科領域別紙１）</a:t>
            </a:r>
            <a:endParaRPr lang="ja-JP" altLang="en-US" sz="2800" dirty="0">
              <a:solidFill>
                <a:schemeClr val="bg1"/>
              </a:solidFill>
              <a:latin typeface="+mn-ea"/>
            </a:endParaRPr>
          </a:p>
        </p:txBody>
      </p:sp>
      <p:sp>
        <p:nvSpPr>
          <p:cNvPr id="9" name="テキスト ボックス 8"/>
          <p:cNvSpPr txBox="1"/>
          <p:nvPr/>
        </p:nvSpPr>
        <p:spPr>
          <a:xfrm>
            <a:off x="4944137" y="1179528"/>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980667"/>
          </a:xfrm>
          <a:prstGeom prst="wedgeRoundRectCallout">
            <a:avLst>
              <a:gd name="adj1" fmla="val 29133"/>
              <a:gd name="adj2" fmla="val -6770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75026" y="5541598"/>
            <a:ext cx="8768974" cy="748795"/>
          </a:xfrm>
          <a:prstGeom prst="rect">
            <a:avLst/>
          </a:prstGeom>
          <a:noFill/>
        </p:spPr>
        <p:txBody>
          <a:bodyPr wrap="square" rtlCol="0">
            <a:spAutoFit/>
          </a:bodyPr>
          <a:lstStyle/>
          <a:p>
            <a:r>
              <a:rPr lang="ja-JP" altLang="en-US" sz="2133" dirty="0" smtClean="0">
                <a:solidFill>
                  <a:srgbClr val="FF0000"/>
                </a:solidFill>
              </a:rPr>
              <a:t>（</a:t>
            </a:r>
            <a:r>
              <a:rPr lang="ja-JP" altLang="en-US" sz="2133" dirty="0">
                <a:solidFill>
                  <a:srgbClr val="FF0000"/>
                </a:solidFill>
              </a:rPr>
              <a:t>　）内に</a:t>
            </a:r>
            <a:r>
              <a:rPr lang="ja-JP" altLang="en-US" sz="2133" dirty="0" smtClean="0">
                <a:solidFill>
                  <a:srgbClr val="FF0000"/>
                </a:solidFill>
              </a:rPr>
              <a:t>はこの</a:t>
            </a:r>
            <a:r>
              <a:rPr lang="ja-JP" altLang="en-US" sz="2133" dirty="0">
                <a:solidFill>
                  <a:srgbClr val="FF0000"/>
                </a:solidFill>
              </a:rPr>
              <a:t>申請プログラムに割り当てる専門研修</a:t>
            </a:r>
            <a:r>
              <a:rPr lang="ja-JP" altLang="en-US" sz="2133" dirty="0" smtClean="0">
                <a:solidFill>
                  <a:srgbClr val="FF0000"/>
                </a:solidFill>
              </a:rPr>
              <a:t>指導医数（</a:t>
            </a:r>
            <a:r>
              <a:rPr lang="ja-JP" altLang="en-US" sz="2133" dirty="0">
                <a:solidFill>
                  <a:srgbClr val="FF0000"/>
                </a:solidFill>
              </a:rPr>
              <a:t>別紙</a:t>
            </a:r>
            <a:r>
              <a:rPr lang="ja-JP" altLang="en-US" sz="2133" dirty="0" smtClean="0">
                <a:solidFill>
                  <a:srgbClr val="FF0000"/>
                </a:solidFill>
              </a:rPr>
              <a:t>４</a:t>
            </a:r>
            <a:r>
              <a:rPr lang="ja-JP" altLang="en-US" sz="2133" dirty="0">
                <a:solidFill>
                  <a:srgbClr val="FF0000"/>
                </a:solidFill>
              </a:rPr>
              <a:t>参照</a:t>
            </a:r>
            <a:r>
              <a:rPr lang="ja-JP" altLang="en-US" sz="2133" dirty="0" smtClean="0">
                <a:solidFill>
                  <a:srgbClr val="FF0000"/>
                </a:solidFill>
              </a:rPr>
              <a:t>）と</a:t>
            </a:r>
            <a:r>
              <a:rPr lang="ja-JP" altLang="en-US" sz="2133" dirty="0">
                <a:solidFill>
                  <a:srgbClr val="FF0000"/>
                </a:solidFill>
              </a:rPr>
              <a:t>その</a:t>
            </a:r>
            <a:r>
              <a:rPr lang="ja-JP" altLang="en-US" sz="2133" dirty="0" smtClean="0">
                <a:solidFill>
                  <a:srgbClr val="FF0000"/>
                </a:solidFill>
              </a:rPr>
              <a:t>指導医の担当</a:t>
            </a:r>
            <a:r>
              <a:rPr lang="ja-JP" altLang="en-US" sz="2133" dirty="0">
                <a:solidFill>
                  <a:srgbClr val="FF0000"/>
                </a:solidFill>
              </a:rPr>
              <a:t>分野（複数可）を記入していただきます。</a:t>
            </a:r>
          </a:p>
        </p:txBody>
      </p:sp>
      <p:sp>
        <p:nvSpPr>
          <p:cNvPr id="13" name="円/楕円 12"/>
          <p:cNvSpPr/>
          <p:nvPr/>
        </p:nvSpPr>
        <p:spPr>
          <a:xfrm>
            <a:off x="4901607" y="1122628"/>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911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sp>
        <p:nvSpPr>
          <p:cNvPr id="8" name="正方形/長方形 7"/>
          <p:cNvSpPr/>
          <p:nvPr/>
        </p:nvSpPr>
        <p:spPr>
          <a:xfrm>
            <a:off x="374296" y="3557442"/>
            <a:ext cx="6628363" cy="94013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71019" y="5289805"/>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74296" y="5433314"/>
            <a:ext cx="8421505" cy="967701"/>
          </a:xfrm>
          <a:prstGeom prst="rect">
            <a:avLst/>
          </a:prstGeom>
          <a:noFill/>
        </p:spPr>
        <p:txBody>
          <a:bodyPr wrap="square" rtlCol="0">
            <a:spAutoFit/>
          </a:bodyPr>
          <a:lstStyle/>
          <a:p>
            <a:r>
              <a:rPr lang="ja-JP" altLang="en-US" sz="2844" dirty="0" smtClean="0">
                <a:solidFill>
                  <a:srgbClr val="FF0000"/>
                </a:solidFill>
              </a:rPr>
              <a:t>外科領域別紙</a:t>
            </a:r>
            <a:r>
              <a:rPr lang="en-US" altLang="ja-JP" sz="2844" dirty="0" smtClean="0">
                <a:solidFill>
                  <a:srgbClr val="FF0000"/>
                </a:solidFill>
              </a:rPr>
              <a:t>2</a:t>
            </a:r>
            <a:r>
              <a:rPr lang="ja-JP" altLang="en-US" sz="2844" dirty="0" smtClean="0">
                <a:solidFill>
                  <a:srgbClr val="FF0000"/>
                </a:solidFill>
              </a:rPr>
              <a:t>に基幹施設の専門研修における年間手術数およびその細目を記入していただきます。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5257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978968"/>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858440"/>
          </a:xfrm>
          <a:prstGeom prst="rect">
            <a:avLst/>
          </a:prstGeom>
          <a:noFill/>
        </p:spPr>
        <p:txBody>
          <a:bodyPr wrap="square" rtlCol="0">
            <a:spAutoFit/>
          </a:bodyPr>
          <a:lstStyle/>
          <a:p>
            <a:r>
              <a:rPr lang="ja-JP" altLang="en-US" sz="2489" dirty="0" smtClean="0">
                <a:solidFill>
                  <a:srgbClr val="FF0000"/>
                </a:solidFill>
              </a:rPr>
              <a:t>基幹施設</a:t>
            </a:r>
            <a:r>
              <a:rPr lang="ja-JP" altLang="en-US" sz="2489" dirty="0">
                <a:solidFill>
                  <a:srgbClr val="FF0000"/>
                </a:solidFill>
              </a:rPr>
              <a:t>の</a:t>
            </a:r>
            <a:r>
              <a:rPr lang="en-US" altLang="ja-JP" sz="2489" dirty="0" smtClean="0">
                <a:solidFill>
                  <a:srgbClr val="FF0000"/>
                </a:solidFill>
              </a:rPr>
              <a:t>NCD</a:t>
            </a:r>
            <a:r>
              <a:rPr lang="ja-JP" altLang="en-US" sz="2489" dirty="0" smtClean="0">
                <a:solidFill>
                  <a:srgbClr val="FF0000"/>
                </a:solidFill>
              </a:rPr>
              <a:t>年間登録数</a:t>
            </a:r>
            <a:r>
              <a:rPr lang="ja-JP" altLang="en-US" sz="2489" dirty="0">
                <a:solidFill>
                  <a:srgbClr val="FF0000"/>
                </a:solidFill>
              </a:rPr>
              <a:t>とその細目別</a:t>
            </a:r>
            <a:r>
              <a:rPr lang="ja-JP" altLang="en-US" sz="2489" dirty="0" smtClean="0">
                <a:solidFill>
                  <a:srgbClr val="FF0000"/>
                </a:solidFill>
              </a:rPr>
              <a:t>年間手術数を記入</a:t>
            </a:r>
            <a:r>
              <a:rPr lang="ja-JP" altLang="en-US" sz="2489" dirty="0">
                <a:solidFill>
                  <a:srgbClr val="FF0000"/>
                </a:solidFill>
              </a:rPr>
              <a:t>していただきます。</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（外科領域別紙２）</a:t>
            </a:r>
            <a:endParaRPr lang="ja-JP" altLang="en-US" sz="2800" dirty="0">
              <a:solidFill>
                <a:schemeClr val="bg1"/>
              </a:solidFill>
              <a:latin typeface="+mn-ea"/>
            </a:endParaRPr>
          </a:p>
        </p:txBody>
      </p:sp>
      <p:sp>
        <p:nvSpPr>
          <p:cNvPr id="10" name="テキスト ボックス 9"/>
          <p:cNvSpPr txBox="1"/>
          <p:nvPr/>
        </p:nvSpPr>
        <p:spPr>
          <a:xfrm>
            <a:off x="3801810" y="1102921"/>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1" name="円/楕円 10"/>
          <p:cNvSpPr/>
          <p:nvPr/>
        </p:nvSpPr>
        <p:spPr>
          <a:xfrm>
            <a:off x="3716752" y="1035975"/>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258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978968"/>
          </a:xfrm>
          <a:prstGeom prst="wedgeRoundRectCallout">
            <a:avLst>
              <a:gd name="adj1" fmla="val 24589"/>
              <a:gd name="adj2" fmla="val -73204"/>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858440"/>
          </a:xfrm>
          <a:prstGeom prst="rect">
            <a:avLst/>
          </a:prstGeom>
          <a:noFill/>
        </p:spPr>
        <p:txBody>
          <a:bodyPr wrap="square" rtlCol="0">
            <a:spAutoFit/>
          </a:bodyPr>
          <a:lstStyle/>
          <a:p>
            <a:r>
              <a:rPr lang="ja-JP" altLang="en-US" sz="2489" dirty="0" smtClean="0">
                <a:solidFill>
                  <a:srgbClr val="FF0000"/>
                </a:solidFill>
              </a:rPr>
              <a:t>（</a:t>
            </a:r>
            <a:r>
              <a:rPr lang="ja-JP" altLang="en-US" sz="2489" dirty="0">
                <a:solidFill>
                  <a:srgbClr val="FF0000"/>
                </a:solidFill>
              </a:rPr>
              <a:t>　）内にはこの申請プログラムに割り当てる</a:t>
            </a:r>
            <a:r>
              <a:rPr lang="ja-JP" altLang="en-US" sz="2489" dirty="0" smtClean="0">
                <a:solidFill>
                  <a:srgbClr val="FF0000"/>
                </a:solidFill>
              </a:rPr>
              <a:t>年間登録数</a:t>
            </a:r>
            <a:r>
              <a:rPr lang="ja-JP" altLang="en-US" sz="2489" dirty="0">
                <a:solidFill>
                  <a:srgbClr val="FF0000"/>
                </a:solidFill>
              </a:rPr>
              <a:t>とその細目別年間</a:t>
            </a:r>
            <a:r>
              <a:rPr lang="ja-JP" altLang="en-US" sz="2489" dirty="0" smtClean="0">
                <a:solidFill>
                  <a:srgbClr val="FF0000"/>
                </a:solidFill>
              </a:rPr>
              <a:t>手術数を</a:t>
            </a:r>
            <a:r>
              <a:rPr lang="ja-JP" altLang="en-US" sz="2489" dirty="0">
                <a:solidFill>
                  <a:srgbClr val="FF0000"/>
                </a:solidFill>
              </a:rPr>
              <a:t>記入していただきます。</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（外科領域別紙２）</a:t>
            </a:r>
            <a:endParaRPr lang="ja-JP" altLang="en-US" sz="2800" dirty="0">
              <a:solidFill>
                <a:schemeClr val="bg1"/>
              </a:solidFill>
              <a:latin typeface="+mn-ea"/>
            </a:endParaRPr>
          </a:p>
        </p:txBody>
      </p:sp>
      <p:sp>
        <p:nvSpPr>
          <p:cNvPr id="10" name="テキスト ボックス 9"/>
          <p:cNvSpPr txBox="1"/>
          <p:nvPr/>
        </p:nvSpPr>
        <p:spPr>
          <a:xfrm>
            <a:off x="3801810" y="1102921"/>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1" name="円/楕円 10"/>
          <p:cNvSpPr/>
          <p:nvPr/>
        </p:nvSpPr>
        <p:spPr>
          <a:xfrm>
            <a:off x="3716752" y="1035975"/>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402493" y="1750814"/>
            <a:ext cx="1401805"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860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sp>
        <p:nvSpPr>
          <p:cNvPr id="8" name="正方形/長方形 7"/>
          <p:cNvSpPr/>
          <p:nvPr/>
        </p:nvSpPr>
        <p:spPr>
          <a:xfrm>
            <a:off x="365152" y="4375728"/>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71019" y="5523726"/>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74296" y="5667235"/>
            <a:ext cx="8421505" cy="967701"/>
          </a:xfrm>
          <a:prstGeom prst="rect">
            <a:avLst/>
          </a:prstGeom>
          <a:noFill/>
        </p:spPr>
        <p:txBody>
          <a:bodyPr wrap="square" rtlCol="0">
            <a:spAutoFit/>
          </a:bodyPr>
          <a:lstStyle/>
          <a:p>
            <a:r>
              <a:rPr lang="ja-JP" altLang="en-US" sz="2844" dirty="0" smtClean="0">
                <a:solidFill>
                  <a:srgbClr val="FF0000"/>
                </a:solidFill>
              </a:rPr>
              <a:t>外科領域別紙３</a:t>
            </a:r>
            <a:r>
              <a:rPr lang="ja-JP" altLang="en-US" sz="2844" dirty="0">
                <a:solidFill>
                  <a:srgbClr val="FF0000"/>
                </a:solidFill>
              </a:rPr>
              <a:t>で</a:t>
            </a:r>
            <a:r>
              <a:rPr lang="ja-JP" altLang="en-US" sz="2844" dirty="0" smtClean="0">
                <a:solidFill>
                  <a:srgbClr val="FF0000"/>
                </a:solidFill>
              </a:rPr>
              <a:t>外科領域の基幹施設基準を確認していただきます。</a:t>
            </a:r>
            <a:endParaRPr lang="en-US" altLang="ja-JP" sz="2844" dirty="0">
              <a:solidFill>
                <a:srgbClr val="FF0000"/>
              </a:solidFill>
            </a:endParaRPr>
          </a:p>
        </p:txBody>
      </p:sp>
    </p:spTree>
    <p:extLst>
      <p:ext uri="{BB962C8B-B14F-4D97-AF65-F5344CB8AC3E}">
        <p14:creationId xmlns:p14="http://schemas.microsoft.com/office/powerpoint/2010/main" val="8075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（外科領域別紙３）</a:t>
            </a:r>
            <a:endParaRPr lang="ja-JP" altLang="en-US" sz="2800" dirty="0">
              <a:solidFill>
                <a:schemeClr val="bg1"/>
              </a:solidFill>
              <a:latin typeface="+mn-ea"/>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466" t="8480" r="37325" b="8809"/>
          <a:stretch/>
        </p:blipFill>
        <p:spPr>
          <a:xfrm>
            <a:off x="370410" y="1035210"/>
            <a:ext cx="5612254" cy="5737730"/>
          </a:xfrm>
          <a:prstGeom prst="rect">
            <a:avLst/>
          </a:prstGeom>
        </p:spPr>
      </p:pic>
      <p:sp>
        <p:nvSpPr>
          <p:cNvPr id="12" name="角丸四角形吹き出し 11"/>
          <p:cNvSpPr/>
          <p:nvPr/>
        </p:nvSpPr>
        <p:spPr>
          <a:xfrm>
            <a:off x="5623560" y="2277628"/>
            <a:ext cx="3471438" cy="1135510"/>
          </a:xfrm>
          <a:prstGeom prst="wedgeRoundRectCallout">
            <a:avLst>
              <a:gd name="adj1" fmla="val -68037"/>
              <a:gd name="adj2" fmla="val -143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3" name="テキスト ボックス 12"/>
          <p:cNvSpPr txBox="1"/>
          <p:nvPr/>
        </p:nvSpPr>
        <p:spPr>
          <a:xfrm>
            <a:off x="5702621" y="2361532"/>
            <a:ext cx="3392377" cy="967701"/>
          </a:xfrm>
          <a:prstGeom prst="rect">
            <a:avLst/>
          </a:prstGeom>
          <a:noFill/>
        </p:spPr>
        <p:txBody>
          <a:bodyPr wrap="square" rtlCol="0">
            <a:spAutoFit/>
          </a:bodyPr>
          <a:lstStyle/>
          <a:p>
            <a:r>
              <a:rPr lang="ja-JP" altLang="en-US" sz="2844" dirty="0" smtClean="0">
                <a:solidFill>
                  <a:srgbClr val="FF0000"/>
                </a:solidFill>
              </a:rPr>
              <a:t>基幹施設基準の</a:t>
            </a:r>
            <a:endParaRPr lang="en-US" altLang="ja-JP" sz="2844" dirty="0" smtClean="0">
              <a:solidFill>
                <a:srgbClr val="FF0000"/>
              </a:solidFill>
            </a:endParaRPr>
          </a:p>
          <a:p>
            <a:r>
              <a:rPr lang="ja-JP" altLang="en-US" sz="2844" dirty="0" smtClean="0">
                <a:solidFill>
                  <a:srgbClr val="FF0000"/>
                </a:solidFill>
              </a:rPr>
              <a:t>確認を行ってください</a:t>
            </a:r>
            <a:endParaRPr lang="en-US" altLang="ja-JP" sz="2844" dirty="0">
              <a:solidFill>
                <a:srgbClr val="FF0000"/>
              </a:solidFill>
            </a:endParaRPr>
          </a:p>
        </p:txBody>
      </p:sp>
    </p:spTree>
    <p:extLst>
      <p:ext uri="{BB962C8B-B14F-4D97-AF65-F5344CB8AC3E}">
        <p14:creationId xmlns:p14="http://schemas.microsoft.com/office/powerpoint/2010/main" val="295248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（連携概要３）</a:t>
            </a:r>
            <a:endParaRPr lang="ja-JP" altLang="en-US" sz="2800" dirty="0">
              <a:solidFill>
                <a:schemeClr val="bg1"/>
              </a:solidFill>
              <a:latin typeface="+mn-ea"/>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301871" y="1280112"/>
            <a:ext cx="6754924" cy="3764956"/>
          </a:xfrm>
          <a:prstGeom prst="rect">
            <a:avLst/>
          </a:prstGeom>
        </p:spPr>
      </p:pic>
      <p:sp>
        <p:nvSpPr>
          <p:cNvPr id="7" name="正方形/長方形 6"/>
          <p:cNvSpPr/>
          <p:nvPr/>
        </p:nvSpPr>
        <p:spPr>
          <a:xfrm>
            <a:off x="301871" y="1275864"/>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453" t="5145" r="4854" b="46609"/>
          <a:stretch/>
        </p:blipFill>
        <p:spPr>
          <a:xfrm>
            <a:off x="374903" y="1821136"/>
            <a:ext cx="6681891" cy="5026534"/>
          </a:xfrm>
          <a:prstGeom prst="rect">
            <a:avLst/>
          </a:prstGeom>
        </p:spPr>
      </p:pic>
      <p:sp>
        <p:nvSpPr>
          <p:cNvPr id="8" name="正方形/長方形 7"/>
          <p:cNvSpPr/>
          <p:nvPr/>
        </p:nvSpPr>
        <p:spPr>
          <a:xfrm>
            <a:off x="428311" y="2916936"/>
            <a:ext cx="6628363" cy="134416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48136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（連携概要３）</a:t>
            </a:r>
            <a:endParaRPr lang="ja-JP" altLang="en-US" sz="2800" dirty="0">
              <a:solidFill>
                <a:schemeClr val="bg1"/>
              </a:solidFill>
              <a:latin typeface="+mn-ea"/>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301871" y="1280112"/>
            <a:ext cx="6754924" cy="3764956"/>
          </a:xfrm>
          <a:prstGeom prst="rect">
            <a:avLst/>
          </a:prstGeom>
        </p:spPr>
      </p:pic>
      <p:sp>
        <p:nvSpPr>
          <p:cNvPr id="7" name="正方形/長方形 6"/>
          <p:cNvSpPr/>
          <p:nvPr/>
        </p:nvSpPr>
        <p:spPr>
          <a:xfrm>
            <a:off x="301871" y="1275864"/>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453" t="5145" r="4854" b="46609"/>
          <a:stretch/>
        </p:blipFill>
        <p:spPr>
          <a:xfrm>
            <a:off x="374903" y="1821136"/>
            <a:ext cx="6681891" cy="5026534"/>
          </a:xfrm>
          <a:prstGeom prst="rect">
            <a:avLst/>
          </a:prstGeom>
        </p:spPr>
      </p:pic>
      <p:sp>
        <p:nvSpPr>
          <p:cNvPr id="8" name="正方形/長方形 7"/>
          <p:cNvSpPr/>
          <p:nvPr/>
        </p:nvSpPr>
        <p:spPr>
          <a:xfrm>
            <a:off x="428431" y="4169664"/>
            <a:ext cx="6628363" cy="160020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405799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（外科領域別紙６）</a:t>
            </a:r>
            <a:endParaRPr lang="ja-JP" altLang="en-US" sz="2800" dirty="0">
              <a:solidFill>
                <a:schemeClr val="bg1"/>
              </a:solidFill>
              <a:latin typeface="+mn-ea"/>
            </a:endParaRPr>
          </a:p>
        </p:txBody>
      </p:sp>
      <p:sp>
        <p:nvSpPr>
          <p:cNvPr id="9" name="テキスト ボックス 8"/>
          <p:cNvSpPr txBox="1"/>
          <p:nvPr/>
        </p:nvSpPr>
        <p:spPr>
          <a:xfrm>
            <a:off x="5840249" y="1180178"/>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0" name="円/楕円 9"/>
          <p:cNvSpPr/>
          <p:nvPr/>
        </p:nvSpPr>
        <p:spPr>
          <a:xfrm>
            <a:off x="5797719"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1995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32494" y="5541598"/>
            <a:ext cx="8577934" cy="707886"/>
          </a:xfrm>
          <a:prstGeom prst="rect">
            <a:avLst/>
          </a:prstGeom>
          <a:noFill/>
        </p:spPr>
        <p:txBody>
          <a:bodyPr wrap="square" rtlCol="0">
            <a:spAutoFit/>
          </a:bodyPr>
          <a:lstStyle/>
          <a:p>
            <a:r>
              <a:rPr lang="ja-JP" altLang="en-US" sz="2000" dirty="0" smtClean="0">
                <a:solidFill>
                  <a:srgbClr val="FF0000"/>
                </a:solidFill>
              </a:rPr>
              <a:t>各連携施設</a:t>
            </a:r>
            <a:r>
              <a:rPr lang="ja-JP" altLang="en-US" sz="2000" dirty="0">
                <a:solidFill>
                  <a:srgbClr val="FF0000"/>
                </a:solidFill>
              </a:rPr>
              <a:t>の専門研修指導医数とその指導担当分野（複数可</a:t>
            </a:r>
            <a:r>
              <a:rPr lang="ja-JP" altLang="en-US" sz="2000" dirty="0" smtClean="0">
                <a:solidFill>
                  <a:srgbClr val="FF0000"/>
                </a:solidFill>
              </a:rPr>
              <a:t>）を</a:t>
            </a:r>
            <a:r>
              <a:rPr lang="ja-JP" altLang="en-US" sz="2000" dirty="0">
                <a:solidFill>
                  <a:srgbClr val="FF0000"/>
                </a:solidFill>
              </a:rPr>
              <a:t>記入していただきます。</a:t>
            </a:r>
          </a:p>
        </p:txBody>
      </p:sp>
    </p:spTree>
    <p:extLst>
      <p:ext uri="{BB962C8B-B14F-4D97-AF65-F5344CB8AC3E}">
        <p14:creationId xmlns:p14="http://schemas.microsoft.com/office/powerpoint/2010/main" val="279870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 y="733630"/>
            <a:ext cx="5645498" cy="6584859"/>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申請書１</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sp>
        <p:nvSpPr>
          <p:cNvPr id="9" name="正方形/長方形 8"/>
          <p:cNvSpPr/>
          <p:nvPr/>
        </p:nvSpPr>
        <p:spPr>
          <a:xfrm>
            <a:off x="396374" y="2978512"/>
            <a:ext cx="4928548" cy="269244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正方形/長方形 9"/>
          <p:cNvSpPr/>
          <p:nvPr/>
        </p:nvSpPr>
        <p:spPr>
          <a:xfrm>
            <a:off x="396374" y="6228472"/>
            <a:ext cx="4928548" cy="31494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2" name="角丸四角形吹き出し 11"/>
          <p:cNvSpPr/>
          <p:nvPr/>
        </p:nvSpPr>
        <p:spPr>
          <a:xfrm>
            <a:off x="5596114" y="3709242"/>
            <a:ext cx="3368362" cy="1639972"/>
          </a:xfrm>
          <a:prstGeom prst="wedgeRoundRectCallout">
            <a:avLst>
              <a:gd name="adj1" fmla="val -68037"/>
              <a:gd name="adj2" fmla="val -14329"/>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3" name="テキスト ボックス 12"/>
          <p:cNvSpPr txBox="1"/>
          <p:nvPr/>
        </p:nvSpPr>
        <p:spPr>
          <a:xfrm>
            <a:off x="5727455" y="3909054"/>
            <a:ext cx="3392377" cy="1405385"/>
          </a:xfrm>
          <a:prstGeom prst="rect">
            <a:avLst/>
          </a:prstGeom>
          <a:noFill/>
        </p:spPr>
        <p:txBody>
          <a:bodyPr wrap="square" rtlCol="0">
            <a:spAutoFit/>
          </a:bodyPr>
          <a:lstStyle/>
          <a:p>
            <a:r>
              <a:rPr lang="ja-JP" altLang="en-US" sz="2844" dirty="0">
                <a:solidFill>
                  <a:srgbClr val="FF0000"/>
                </a:solidFill>
              </a:rPr>
              <a:t>初期臨床研修施設申請書と同じ項目です。</a:t>
            </a:r>
            <a:endParaRPr lang="en-US" altLang="ja-JP" sz="2844" dirty="0">
              <a:solidFill>
                <a:srgbClr val="FF0000"/>
              </a:solidFill>
            </a:endParaRPr>
          </a:p>
        </p:txBody>
      </p:sp>
    </p:spTree>
    <p:extLst>
      <p:ext uri="{BB962C8B-B14F-4D97-AF65-F5344CB8AC3E}">
        <p14:creationId xmlns:p14="http://schemas.microsoft.com/office/powerpoint/2010/main" val="312690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（外科領域別紙６）</a:t>
            </a:r>
            <a:endParaRPr lang="ja-JP" altLang="en-US" sz="2800" dirty="0">
              <a:solidFill>
                <a:schemeClr val="bg1"/>
              </a:solidFill>
              <a:latin typeface="+mn-ea"/>
            </a:endParaRP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30114"/>
          </a:xfrm>
          <a:prstGeom prst="wedgeRoundRectCallout">
            <a:avLst>
              <a:gd name="adj1" fmla="val 29247"/>
              <a:gd name="adj2" fmla="val -6775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5840249" y="1180178"/>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1" name="円/楕円 10"/>
          <p:cNvSpPr/>
          <p:nvPr/>
        </p:nvSpPr>
        <p:spPr>
          <a:xfrm>
            <a:off x="5797719"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32494" y="5541598"/>
            <a:ext cx="8577934" cy="707886"/>
          </a:xfrm>
          <a:prstGeom prst="rect">
            <a:avLst/>
          </a:prstGeom>
          <a:noFill/>
        </p:spPr>
        <p:txBody>
          <a:bodyPr wrap="square" rtlCol="0">
            <a:spAutoFit/>
          </a:bodyPr>
          <a:lstStyle/>
          <a:p>
            <a:r>
              <a:rPr lang="ja-JP" altLang="en-US" sz="2000" dirty="0" smtClean="0">
                <a:solidFill>
                  <a:srgbClr val="FF0000"/>
                </a:solidFill>
              </a:rPr>
              <a:t>（</a:t>
            </a:r>
            <a:r>
              <a:rPr lang="ja-JP" altLang="en-US" sz="2000" dirty="0">
                <a:solidFill>
                  <a:srgbClr val="FF0000"/>
                </a:solidFill>
              </a:rPr>
              <a:t>　）内に</a:t>
            </a:r>
            <a:r>
              <a:rPr lang="ja-JP" altLang="en-US" sz="2000" dirty="0" smtClean="0">
                <a:solidFill>
                  <a:srgbClr val="FF0000"/>
                </a:solidFill>
              </a:rPr>
              <a:t>はこの</a:t>
            </a:r>
            <a:r>
              <a:rPr lang="ja-JP" altLang="en-US" sz="2000" dirty="0">
                <a:solidFill>
                  <a:srgbClr val="FF0000"/>
                </a:solidFill>
              </a:rPr>
              <a:t>申請プログラムに割り当てる専門研修</a:t>
            </a:r>
            <a:r>
              <a:rPr lang="ja-JP" altLang="en-US" sz="2000" dirty="0" smtClean="0">
                <a:solidFill>
                  <a:srgbClr val="FF0000"/>
                </a:solidFill>
              </a:rPr>
              <a:t>指導医数（</a:t>
            </a:r>
            <a:r>
              <a:rPr lang="ja-JP" altLang="en-US" sz="2000" dirty="0">
                <a:solidFill>
                  <a:srgbClr val="FF0000"/>
                </a:solidFill>
              </a:rPr>
              <a:t>別紙</a:t>
            </a:r>
            <a:r>
              <a:rPr lang="ja-JP" altLang="en-US" sz="2000" dirty="0" smtClean="0">
                <a:solidFill>
                  <a:srgbClr val="FF0000"/>
                </a:solidFill>
              </a:rPr>
              <a:t>４</a:t>
            </a:r>
            <a:r>
              <a:rPr lang="ja-JP" altLang="en-US" sz="2000" dirty="0">
                <a:solidFill>
                  <a:srgbClr val="FF0000"/>
                </a:solidFill>
              </a:rPr>
              <a:t>参照</a:t>
            </a:r>
            <a:r>
              <a:rPr lang="ja-JP" altLang="en-US" sz="2000" dirty="0" smtClean="0">
                <a:solidFill>
                  <a:srgbClr val="FF0000"/>
                </a:solidFill>
              </a:rPr>
              <a:t>）と</a:t>
            </a:r>
            <a:r>
              <a:rPr lang="ja-JP" altLang="en-US" sz="2000" dirty="0">
                <a:solidFill>
                  <a:srgbClr val="FF0000"/>
                </a:solidFill>
              </a:rPr>
              <a:t>その</a:t>
            </a:r>
            <a:r>
              <a:rPr lang="ja-JP" altLang="en-US" sz="2000" dirty="0" smtClean="0">
                <a:solidFill>
                  <a:srgbClr val="FF0000"/>
                </a:solidFill>
              </a:rPr>
              <a:t>指導医の担当</a:t>
            </a:r>
            <a:r>
              <a:rPr lang="ja-JP" altLang="en-US" sz="2000" dirty="0">
                <a:solidFill>
                  <a:srgbClr val="FF0000"/>
                </a:solidFill>
              </a:rPr>
              <a:t>分野（複数可）を記入していただきます。</a:t>
            </a:r>
          </a:p>
        </p:txBody>
      </p:sp>
    </p:spTree>
    <p:extLst>
      <p:ext uri="{BB962C8B-B14F-4D97-AF65-F5344CB8AC3E}">
        <p14:creationId xmlns:p14="http://schemas.microsoft.com/office/powerpoint/2010/main" val="76057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006648"/>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769441"/>
          </a:xfrm>
          <a:prstGeom prst="rect">
            <a:avLst/>
          </a:prstGeom>
          <a:noFill/>
        </p:spPr>
        <p:txBody>
          <a:bodyPr wrap="square" rtlCol="0">
            <a:spAutoFit/>
          </a:bodyPr>
          <a:lstStyle/>
          <a:p>
            <a:r>
              <a:rPr lang="ja-JP" altLang="en-US" sz="2200" dirty="0">
                <a:solidFill>
                  <a:srgbClr val="FF0000"/>
                </a:solidFill>
              </a:rPr>
              <a:t>連携</a:t>
            </a:r>
            <a:r>
              <a:rPr lang="ja-JP" altLang="en-US" sz="2200" dirty="0" smtClean="0">
                <a:solidFill>
                  <a:srgbClr val="FF0000"/>
                </a:solidFill>
              </a:rPr>
              <a:t>施設</a:t>
            </a:r>
            <a:r>
              <a:rPr lang="ja-JP" altLang="en-US" sz="2200" dirty="0">
                <a:solidFill>
                  <a:srgbClr val="FF0000"/>
                </a:solidFill>
              </a:rPr>
              <a:t>の</a:t>
            </a:r>
            <a:r>
              <a:rPr lang="en-US" altLang="ja-JP" sz="2200" dirty="0" smtClean="0">
                <a:solidFill>
                  <a:srgbClr val="FF0000"/>
                </a:solidFill>
              </a:rPr>
              <a:t>NCD</a:t>
            </a:r>
            <a:r>
              <a:rPr lang="ja-JP" altLang="en-US" sz="2200" dirty="0" smtClean="0">
                <a:solidFill>
                  <a:srgbClr val="FF0000"/>
                </a:solidFill>
              </a:rPr>
              <a:t>年間登録数</a:t>
            </a:r>
            <a:r>
              <a:rPr lang="ja-JP" altLang="en-US" sz="2200" dirty="0">
                <a:solidFill>
                  <a:srgbClr val="FF0000"/>
                </a:solidFill>
              </a:rPr>
              <a:t>とその細目別</a:t>
            </a:r>
            <a:r>
              <a:rPr lang="ja-JP" altLang="en-US" sz="2200" dirty="0" smtClean="0">
                <a:solidFill>
                  <a:srgbClr val="FF0000"/>
                </a:solidFill>
              </a:rPr>
              <a:t>年間手術数を記入</a:t>
            </a:r>
            <a:r>
              <a:rPr lang="ja-JP" altLang="en-US" sz="2200" dirty="0">
                <a:solidFill>
                  <a:srgbClr val="FF0000"/>
                </a:solidFill>
              </a:rPr>
              <a:t>していただきます。</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（外科領域別紙７）</a:t>
            </a:r>
            <a:endParaRPr lang="ja-JP" altLang="en-US" sz="2800" dirty="0">
              <a:solidFill>
                <a:schemeClr val="bg1"/>
              </a:solidFill>
              <a:latin typeface="+mn-ea"/>
            </a:endParaRPr>
          </a:p>
        </p:txBody>
      </p:sp>
      <p:sp>
        <p:nvSpPr>
          <p:cNvPr id="10" name="テキスト ボックス 9"/>
          <p:cNvSpPr txBox="1"/>
          <p:nvPr/>
        </p:nvSpPr>
        <p:spPr>
          <a:xfrm>
            <a:off x="4595284" y="1126850"/>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1" name="円/楕円 10"/>
          <p:cNvSpPr/>
          <p:nvPr/>
        </p:nvSpPr>
        <p:spPr>
          <a:xfrm>
            <a:off x="4510226"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667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914200"/>
          </a:xfrm>
          <a:prstGeom prst="wedgeRoundRectCallout">
            <a:avLst>
              <a:gd name="adj1" fmla="val 26073"/>
              <a:gd name="adj2" fmla="val -7801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769441"/>
          </a:xfrm>
          <a:prstGeom prst="rect">
            <a:avLst/>
          </a:prstGeom>
          <a:noFill/>
        </p:spPr>
        <p:txBody>
          <a:bodyPr wrap="square" rtlCol="0">
            <a:spAutoFit/>
          </a:bodyPr>
          <a:lstStyle/>
          <a:p>
            <a:r>
              <a:rPr lang="ja-JP" altLang="en-US" sz="2200" dirty="0" smtClean="0">
                <a:solidFill>
                  <a:srgbClr val="FF0000"/>
                </a:solidFill>
              </a:rPr>
              <a:t>（</a:t>
            </a:r>
            <a:r>
              <a:rPr lang="ja-JP" altLang="en-US" sz="2200" dirty="0">
                <a:solidFill>
                  <a:srgbClr val="FF0000"/>
                </a:solidFill>
              </a:rPr>
              <a:t>　）内にはこの申請プログラムに割り当てる</a:t>
            </a:r>
            <a:r>
              <a:rPr lang="ja-JP" altLang="en-US" sz="2200" dirty="0" smtClean="0">
                <a:solidFill>
                  <a:srgbClr val="FF0000"/>
                </a:solidFill>
              </a:rPr>
              <a:t>年間登録数</a:t>
            </a:r>
            <a:r>
              <a:rPr lang="ja-JP" altLang="en-US" sz="2200" dirty="0">
                <a:solidFill>
                  <a:srgbClr val="FF0000"/>
                </a:solidFill>
              </a:rPr>
              <a:t>とその細目別年間</a:t>
            </a:r>
            <a:r>
              <a:rPr lang="ja-JP" altLang="en-US" sz="2200" dirty="0" smtClean="0">
                <a:solidFill>
                  <a:srgbClr val="FF0000"/>
                </a:solidFill>
              </a:rPr>
              <a:t>手術数を</a:t>
            </a:r>
            <a:r>
              <a:rPr lang="ja-JP" altLang="en-US" sz="2200" dirty="0">
                <a:solidFill>
                  <a:srgbClr val="FF0000"/>
                </a:solidFill>
              </a:rPr>
              <a:t>記入していただきます。</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（外科領域別紙７）</a:t>
            </a:r>
            <a:endParaRPr lang="ja-JP" altLang="en-US" sz="2800" dirty="0">
              <a:solidFill>
                <a:schemeClr val="bg1"/>
              </a:solidFill>
              <a:latin typeface="+mn-ea"/>
            </a:endParaRPr>
          </a:p>
        </p:txBody>
      </p:sp>
      <p:sp>
        <p:nvSpPr>
          <p:cNvPr id="14" name="角丸四角形 13"/>
          <p:cNvSpPr/>
          <p:nvPr/>
        </p:nvSpPr>
        <p:spPr>
          <a:xfrm>
            <a:off x="6402493" y="1750814"/>
            <a:ext cx="1401805"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95284" y="1126850"/>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3" name="円/楕円 12"/>
          <p:cNvSpPr/>
          <p:nvPr/>
        </p:nvSpPr>
        <p:spPr>
          <a:xfrm>
            <a:off x="4510226"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694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（外科領域別紙８）</a:t>
            </a:r>
            <a:endParaRPr lang="ja-JP" altLang="en-US" sz="2800" dirty="0">
              <a:solidFill>
                <a:schemeClr val="bg1"/>
              </a:solidFill>
              <a:latin typeface="+mn-ea"/>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5800" t="9555" r="25700" b="8556"/>
          <a:stretch/>
        </p:blipFill>
        <p:spPr>
          <a:xfrm>
            <a:off x="146364" y="1035209"/>
            <a:ext cx="6774772" cy="5727097"/>
          </a:xfrm>
          <a:prstGeom prst="rect">
            <a:avLst/>
          </a:prstGeom>
        </p:spPr>
      </p:pic>
      <p:sp>
        <p:nvSpPr>
          <p:cNvPr id="10" name="角丸四角形吹き出し 9"/>
          <p:cNvSpPr/>
          <p:nvPr/>
        </p:nvSpPr>
        <p:spPr>
          <a:xfrm>
            <a:off x="5552892" y="4478014"/>
            <a:ext cx="3471438" cy="1135510"/>
          </a:xfrm>
          <a:prstGeom prst="wedgeRoundRectCallout">
            <a:avLst>
              <a:gd name="adj1" fmla="val -63749"/>
              <a:gd name="adj2" fmla="val -3399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5631953" y="4561918"/>
            <a:ext cx="3392377" cy="967701"/>
          </a:xfrm>
          <a:prstGeom prst="rect">
            <a:avLst/>
          </a:prstGeom>
          <a:noFill/>
        </p:spPr>
        <p:txBody>
          <a:bodyPr wrap="square" rtlCol="0">
            <a:spAutoFit/>
          </a:bodyPr>
          <a:lstStyle/>
          <a:p>
            <a:r>
              <a:rPr lang="ja-JP" altLang="en-US" sz="2844" dirty="0">
                <a:solidFill>
                  <a:srgbClr val="FF0000"/>
                </a:solidFill>
              </a:rPr>
              <a:t>連携</a:t>
            </a:r>
            <a:r>
              <a:rPr lang="ja-JP" altLang="en-US" sz="2844" dirty="0" smtClean="0">
                <a:solidFill>
                  <a:srgbClr val="FF0000"/>
                </a:solidFill>
              </a:rPr>
              <a:t>施設基準の</a:t>
            </a:r>
            <a:endParaRPr lang="en-US" altLang="ja-JP" sz="2844" dirty="0" smtClean="0">
              <a:solidFill>
                <a:srgbClr val="FF0000"/>
              </a:solidFill>
            </a:endParaRPr>
          </a:p>
          <a:p>
            <a:r>
              <a:rPr lang="ja-JP" altLang="en-US" sz="2844" dirty="0" smtClean="0">
                <a:solidFill>
                  <a:srgbClr val="FF0000"/>
                </a:solidFill>
              </a:rPr>
              <a:t>確認を行ってください</a:t>
            </a:r>
            <a:endParaRPr lang="en-US" altLang="ja-JP" sz="2844" dirty="0">
              <a:solidFill>
                <a:srgbClr val="FF0000"/>
              </a:solidFill>
            </a:endParaRPr>
          </a:p>
        </p:txBody>
      </p:sp>
    </p:spTree>
    <p:extLst>
      <p:ext uri="{BB962C8B-B14F-4D97-AF65-F5344CB8AC3E}">
        <p14:creationId xmlns:p14="http://schemas.microsoft.com/office/powerpoint/2010/main" val="57832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（施設群概要）</a:t>
            </a:r>
            <a:endParaRPr lang="ja-JP" altLang="en-US" sz="2800" dirty="0">
              <a:solidFill>
                <a:schemeClr val="bg1"/>
              </a:solidFill>
              <a:latin typeface="+mn-ea"/>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11988" y="1881962"/>
            <a:ext cx="6628363" cy="31648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323504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（施設群概要）</a:t>
            </a:r>
            <a:endParaRPr lang="ja-JP" altLang="en-US" sz="2800" dirty="0">
              <a:solidFill>
                <a:schemeClr val="bg1"/>
              </a:solidFill>
              <a:latin typeface="+mn-ea"/>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22621" y="2243469"/>
            <a:ext cx="8449239" cy="1648047"/>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697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（外科領域別紙４）</a:t>
            </a:r>
            <a:endParaRPr lang="ja-JP" altLang="en-US" sz="2800" dirty="0">
              <a:solidFill>
                <a:schemeClr val="bg1"/>
              </a:solidFill>
              <a:latin typeface="+mn-ea"/>
            </a:endParaRPr>
          </a:p>
        </p:txBody>
      </p:sp>
      <p:sp>
        <p:nvSpPr>
          <p:cNvPr id="9" name="テキスト ボックス 8"/>
          <p:cNvSpPr txBox="1"/>
          <p:nvPr/>
        </p:nvSpPr>
        <p:spPr>
          <a:xfrm>
            <a:off x="6712123" y="1180178"/>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0" name="円/楕円 9"/>
          <p:cNvSpPr/>
          <p:nvPr/>
        </p:nvSpPr>
        <p:spPr>
          <a:xfrm>
            <a:off x="6669593"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94636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272571" y="5507295"/>
            <a:ext cx="8598857" cy="748795"/>
          </a:xfrm>
          <a:prstGeom prst="rect">
            <a:avLst/>
          </a:prstGeom>
          <a:noFill/>
        </p:spPr>
        <p:txBody>
          <a:bodyPr wrap="square" rtlCol="0">
            <a:spAutoFit/>
          </a:bodyPr>
          <a:lstStyle/>
          <a:p>
            <a:r>
              <a:rPr lang="ja-JP" altLang="en-US" sz="2133" dirty="0" smtClean="0">
                <a:solidFill>
                  <a:srgbClr val="FF0000"/>
                </a:solidFill>
              </a:rPr>
              <a:t>施設</a:t>
            </a:r>
            <a:r>
              <a:rPr lang="ja-JP" altLang="en-US" sz="2133" dirty="0">
                <a:solidFill>
                  <a:srgbClr val="FF0000"/>
                </a:solidFill>
              </a:rPr>
              <a:t>群</a:t>
            </a:r>
            <a:r>
              <a:rPr lang="ja-JP" altLang="en-US" sz="2133" dirty="0" smtClean="0">
                <a:solidFill>
                  <a:srgbClr val="FF0000"/>
                </a:solidFill>
              </a:rPr>
              <a:t>の</a:t>
            </a:r>
            <a:r>
              <a:rPr lang="ja-JP" altLang="en-US" sz="2133" dirty="0">
                <a:solidFill>
                  <a:srgbClr val="FF0000"/>
                </a:solidFill>
              </a:rPr>
              <a:t>専門研修指導医数とその指導担当分野（複数可）</a:t>
            </a:r>
            <a:r>
              <a:rPr lang="ja-JP" altLang="en-US" sz="2133" dirty="0" smtClean="0">
                <a:solidFill>
                  <a:srgbClr val="FF0000"/>
                </a:solidFill>
              </a:rPr>
              <a:t>を記入</a:t>
            </a:r>
            <a:r>
              <a:rPr lang="ja-JP" altLang="en-US" sz="2133" dirty="0">
                <a:solidFill>
                  <a:srgbClr val="FF0000"/>
                </a:solidFill>
              </a:rPr>
              <a:t>していただきます</a:t>
            </a:r>
            <a:r>
              <a:rPr lang="ja-JP" altLang="en-US" sz="2133" dirty="0" smtClean="0">
                <a:solidFill>
                  <a:srgbClr val="FF0000"/>
                </a:solidFill>
              </a:rPr>
              <a:t>。</a:t>
            </a:r>
            <a:endParaRPr lang="ja-JP" altLang="en-US" sz="2133" dirty="0">
              <a:solidFill>
                <a:srgbClr val="FF0000"/>
              </a:solidFill>
            </a:endParaRPr>
          </a:p>
        </p:txBody>
      </p:sp>
    </p:spTree>
    <p:extLst>
      <p:ext uri="{BB962C8B-B14F-4D97-AF65-F5344CB8AC3E}">
        <p14:creationId xmlns:p14="http://schemas.microsoft.com/office/powerpoint/2010/main" val="331884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（外科領域別紙４）</a:t>
            </a:r>
            <a:endParaRPr lang="ja-JP" altLang="en-US" sz="2800" dirty="0">
              <a:solidFill>
                <a:schemeClr val="bg1"/>
              </a:solidFill>
              <a:latin typeface="+mn-ea"/>
            </a:endParaRP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37911"/>
          </a:xfrm>
          <a:prstGeom prst="wedgeRoundRectCallout">
            <a:avLst>
              <a:gd name="adj1" fmla="val 31175"/>
              <a:gd name="adj2" fmla="val -6976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2" name="テキスト ボックス 11"/>
          <p:cNvSpPr txBox="1"/>
          <p:nvPr/>
        </p:nvSpPr>
        <p:spPr>
          <a:xfrm>
            <a:off x="6712123" y="1180178"/>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3" name="円/楕円 12"/>
          <p:cNvSpPr/>
          <p:nvPr/>
        </p:nvSpPr>
        <p:spPr>
          <a:xfrm>
            <a:off x="6669593"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72571" y="5507295"/>
            <a:ext cx="8598857" cy="748795"/>
          </a:xfrm>
          <a:prstGeom prst="rect">
            <a:avLst/>
          </a:prstGeom>
          <a:noFill/>
        </p:spPr>
        <p:txBody>
          <a:bodyPr wrap="square" rtlCol="0">
            <a:spAutoFit/>
          </a:bodyPr>
          <a:lstStyle/>
          <a:p>
            <a:r>
              <a:rPr lang="ja-JP" altLang="en-US" sz="2133" dirty="0" smtClean="0">
                <a:solidFill>
                  <a:srgbClr val="FF0000"/>
                </a:solidFill>
              </a:rPr>
              <a:t>（</a:t>
            </a:r>
            <a:r>
              <a:rPr lang="ja-JP" altLang="en-US" sz="2133" dirty="0">
                <a:solidFill>
                  <a:srgbClr val="FF0000"/>
                </a:solidFill>
              </a:rPr>
              <a:t>　）内に</a:t>
            </a:r>
            <a:r>
              <a:rPr lang="ja-JP" altLang="en-US" sz="2133" dirty="0" smtClean="0">
                <a:solidFill>
                  <a:srgbClr val="FF0000"/>
                </a:solidFill>
              </a:rPr>
              <a:t>はこの</a:t>
            </a:r>
            <a:r>
              <a:rPr lang="ja-JP" altLang="en-US" sz="2133" dirty="0">
                <a:solidFill>
                  <a:srgbClr val="FF0000"/>
                </a:solidFill>
              </a:rPr>
              <a:t>申請プログラムに割り当てる専門研修</a:t>
            </a:r>
            <a:r>
              <a:rPr lang="ja-JP" altLang="en-US" sz="2133" dirty="0" smtClean="0">
                <a:solidFill>
                  <a:srgbClr val="FF0000"/>
                </a:solidFill>
              </a:rPr>
              <a:t>指導医数（</a:t>
            </a:r>
            <a:r>
              <a:rPr lang="ja-JP" altLang="en-US" sz="2133" dirty="0">
                <a:solidFill>
                  <a:srgbClr val="FF0000"/>
                </a:solidFill>
              </a:rPr>
              <a:t>別紙</a:t>
            </a:r>
            <a:r>
              <a:rPr lang="ja-JP" altLang="en-US" sz="2133" dirty="0" smtClean="0">
                <a:solidFill>
                  <a:srgbClr val="FF0000"/>
                </a:solidFill>
              </a:rPr>
              <a:t>４</a:t>
            </a:r>
            <a:r>
              <a:rPr lang="ja-JP" altLang="en-US" sz="2133" dirty="0">
                <a:solidFill>
                  <a:srgbClr val="FF0000"/>
                </a:solidFill>
              </a:rPr>
              <a:t>参照</a:t>
            </a:r>
            <a:r>
              <a:rPr lang="ja-JP" altLang="en-US" sz="2133" dirty="0" smtClean="0">
                <a:solidFill>
                  <a:srgbClr val="FF0000"/>
                </a:solidFill>
              </a:rPr>
              <a:t>）と</a:t>
            </a:r>
            <a:r>
              <a:rPr lang="ja-JP" altLang="en-US" sz="2133" dirty="0">
                <a:solidFill>
                  <a:srgbClr val="FF0000"/>
                </a:solidFill>
              </a:rPr>
              <a:t>その</a:t>
            </a:r>
            <a:r>
              <a:rPr lang="ja-JP" altLang="en-US" sz="2133" dirty="0" smtClean="0">
                <a:solidFill>
                  <a:srgbClr val="FF0000"/>
                </a:solidFill>
              </a:rPr>
              <a:t>指導医の担当</a:t>
            </a:r>
            <a:r>
              <a:rPr lang="ja-JP" altLang="en-US" sz="2133" dirty="0">
                <a:solidFill>
                  <a:srgbClr val="FF0000"/>
                </a:solidFill>
              </a:rPr>
              <a:t>分野（複数可）を記入していただきます</a:t>
            </a:r>
            <a:r>
              <a:rPr lang="ja-JP" altLang="en-US" sz="2133" dirty="0" smtClean="0">
                <a:solidFill>
                  <a:srgbClr val="FF0000"/>
                </a:solidFill>
              </a:rPr>
              <a:t>。</a:t>
            </a:r>
            <a:endParaRPr lang="ja-JP" altLang="en-US" sz="2133" dirty="0">
              <a:solidFill>
                <a:srgbClr val="FF0000"/>
              </a:solidFill>
            </a:endParaRPr>
          </a:p>
        </p:txBody>
      </p:sp>
    </p:spTree>
    <p:extLst>
      <p:ext uri="{BB962C8B-B14F-4D97-AF65-F5344CB8AC3E}">
        <p14:creationId xmlns:p14="http://schemas.microsoft.com/office/powerpoint/2010/main" val="190985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058551"/>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830997"/>
          </a:xfrm>
          <a:prstGeom prst="rect">
            <a:avLst/>
          </a:prstGeom>
          <a:noFill/>
        </p:spPr>
        <p:txBody>
          <a:bodyPr wrap="square" rtlCol="0">
            <a:spAutoFit/>
          </a:bodyPr>
          <a:lstStyle/>
          <a:p>
            <a:r>
              <a:rPr lang="ja-JP" altLang="en-US" sz="2400" dirty="0" smtClean="0">
                <a:solidFill>
                  <a:srgbClr val="FF0000"/>
                </a:solidFill>
              </a:rPr>
              <a:t>施設群全体の</a:t>
            </a:r>
            <a:r>
              <a:rPr lang="en-US" altLang="ja-JP" sz="2400" dirty="0" smtClean="0">
                <a:solidFill>
                  <a:srgbClr val="FF0000"/>
                </a:solidFill>
              </a:rPr>
              <a:t>NCD</a:t>
            </a:r>
            <a:r>
              <a:rPr lang="ja-JP" altLang="en-US" sz="2400" dirty="0" smtClean="0">
                <a:solidFill>
                  <a:srgbClr val="FF0000"/>
                </a:solidFill>
              </a:rPr>
              <a:t>年間登録数</a:t>
            </a:r>
            <a:r>
              <a:rPr lang="ja-JP" altLang="en-US" sz="2400" dirty="0">
                <a:solidFill>
                  <a:srgbClr val="FF0000"/>
                </a:solidFill>
              </a:rPr>
              <a:t>とその細目別</a:t>
            </a:r>
            <a:r>
              <a:rPr lang="ja-JP" altLang="en-US" sz="2400" dirty="0" smtClean="0">
                <a:solidFill>
                  <a:srgbClr val="FF0000"/>
                </a:solidFill>
              </a:rPr>
              <a:t>年間手術数を記入</a:t>
            </a:r>
            <a:r>
              <a:rPr lang="ja-JP" altLang="en-US" sz="2400" dirty="0">
                <a:solidFill>
                  <a:srgbClr val="FF0000"/>
                </a:solidFill>
              </a:rPr>
              <a:t>していただきます。</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（外科領域別紙５）</a:t>
            </a:r>
            <a:endParaRPr lang="ja-JP" altLang="en-US" sz="2800" dirty="0">
              <a:solidFill>
                <a:schemeClr val="bg1"/>
              </a:solidFill>
              <a:latin typeface="+mn-ea"/>
            </a:endParaRPr>
          </a:p>
        </p:txBody>
      </p:sp>
      <p:sp>
        <p:nvSpPr>
          <p:cNvPr id="10" name="テキスト ボックス 9"/>
          <p:cNvSpPr txBox="1"/>
          <p:nvPr/>
        </p:nvSpPr>
        <p:spPr>
          <a:xfrm>
            <a:off x="5360838" y="1126850"/>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1" name="円/楕円 10"/>
          <p:cNvSpPr/>
          <p:nvPr/>
        </p:nvSpPr>
        <p:spPr>
          <a:xfrm>
            <a:off x="5275780"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844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033348"/>
          </a:xfrm>
          <a:prstGeom prst="wedgeRoundRectCallout">
            <a:avLst>
              <a:gd name="adj1" fmla="val 25080"/>
              <a:gd name="adj2" fmla="val -7213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smtClean="0">
                <a:solidFill>
                  <a:schemeClr val="bg1"/>
                </a:solidFill>
                <a:latin typeface="+mn-ea"/>
              </a:rPr>
              <a:t>（外科領域別紙５）</a:t>
            </a:r>
            <a:endParaRPr lang="ja-JP" altLang="en-US" sz="2800" dirty="0">
              <a:solidFill>
                <a:schemeClr val="bg1"/>
              </a:solidFill>
              <a:latin typeface="+mn-ea"/>
            </a:endParaRPr>
          </a:p>
        </p:txBody>
      </p:sp>
      <p:sp>
        <p:nvSpPr>
          <p:cNvPr id="14" name="角丸四角形 13"/>
          <p:cNvSpPr/>
          <p:nvPr/>
        </p:nvSpPr>
        <p:spPr>
          <a:xfrm>
            <a:off x="6402493" y="1750814"/>
            <a:ext cx="1401805"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60838" y="1126850"/>
            <a:ext cx="425303" cy="369332"/>
          </a:xfrm>
          <a:prstGeom prst="rect">
            <a:avLst/>
          </a:prstGeom>
          <a:solidFill>
            <a:schemeClr val="bg1"/>
          </a:solidFill>
        </p:spPr>
        <p:txBody>
          <a:bodyPr wrap="square" rtlCol="0">
            <a:spAutoFit/>
          </a:bodyPr>
          <a:lstStyle/>
          <a:p>
            <a:r>
              <a:rPr kumimoji="1" lang="ja-JP" altLang="en-US" dirty="0" smtClean="0"/>
              <a:t>☑</a:t>
            </a:r>
            <a:endParaRPr kumimoji="1" lang="ja-JP" altLang="en-US" dirty="0"/>
          </a:p>
        </p:txBody>
      </p:sp>
      <p:sp>
        <p:nvSpPr>
          <p:cNvPr id="11" name="円/楕円 10"/>
          <p:cNvSpPr/>
          <p:nvPr/>
        </p:nvSpPr>
        <p:spPr>
          <a:xfrm>
            <a:off x="5275780"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83777" y="5402920"/>
            <a:ext cx="8768974" cy="830997"/>
          </a:xfrm>
          <a:prstGeom prst="rect">
            <a:avLst/>
          </a:prstGeom>
          <a:noFill/>
        </p:spPr>
        <p:txBody>
          <a:bodyPr wrap="square" rtlCol="0">
            <a:spAutoFit/>
          </a:bodyPr>
          <a:lstStyle/>
          <a:p>
            <a:r>
              <a:rPr lang="ja-JP" altLang="en-US" sz="2400" dirty="0" smtClean="0">
                <a:solidFill>
                  <a:srgbClr val="FF0000"/>
                </a:solidFill>
              </a:rPr>
              <a:t>（</a:t>
            </a:r>
            <a:r>
              <a:rPr lang="ja-JP" altLang="en-US" sz="2400" dirty="0">
                <a:solidFill>
                  <a:srgbClr val="FF0000"/>
                </a:solidFill>
              </a:rPr>
              <a:t>　）内にはこの申請プログラムに割り当てる</a:t>
            </a:r>
            <a:r>
              <a:rPr lang="ja-JP" altLang="en-US" sz="2400" dirty="0" smtClean="0">
                <a:solidFill>
                  <a:srgbClr val="FF0000"/>
                </a:solidFill>
              </a:rPr>
              <a:t>年間登録数</a:t>
            </a:r>
            <a:r>
              <a:rPr lang="ja-JP" altLang="en-US" sz="2400" dirty="0">
                <a:solidFill>
                  <a:srgbClr val="FF0000"/>
                </a:solidFill>
              </a:rPr>
              <a:t>とその細目別年間</a:t>
            </a:r>
            <a:r>
              <a:rPr lang="ja-JP" altLang="en-US" sz="2400" dirty="0" smtClean="0">
                <a:solidFill>
                  <a:srgbClr val="FF0000"/>
                </a:solidFill>
              </a:rPr>
              <a:t>手術数を</a:t>
            </a:r>
            <a:r>
              <a:rPr lang="ja-JP" altLang="en-US" sz="2400" dirty="0">
                <a:solidFill>
                  <a:srgbClr val="FF0000"/>
                </a:solidFill>
              </a:rPr>
              <a:t>記入していただきます。</a:t>
            </a:r>
          </a:p>
        </p:txBody>
      </p:sp>
    </p:spTree>
    <p:extLst>
      <p:ext uri="{BB962C8B-B14F-4D97-AF65-F5344CB8AC3E}">
        <p14:creationId xmlns:p14="http://schemas.microsoft.com/office/powerpoint/2010/main" val="355670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 y="733630"/>
            <a:ext cx="5645498" cy="6584859"/>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6374" y="2978512"/>
            <a:ext cx="4928548" cy="2692446"/>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正方形/長方形 9"/>
          <p:cNvSpPr/>
          <p:nvPr/>
        </p:nvSpPr>
        <p:spPr>
          <a:xfrm>
            <a:off x="396374" y="6228472"/>
            <a:ext cx="4928548" cy="314941"/>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4" name="正方形/長方形 13"/>
          <p:cNvSpPr/>
          <p:nvPr/>
        </p:nvSpPr>
        <p:spPr>
          <a:xfrm>
            <a:off x="396374" y="1750471"/>
            <a:ext cx="4928548" cy="1228041"/>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5" name="角丸四角形吹き出し 14"/>
          <p:cNvSpPr/>
          <p:nvPr/>
        </p:nvSpPr>
        <p:spPr>
          <a:xfrm>
            <a:off x="5660121" y="1508787"/>
            <a:ext cx="3368362" cy="1203607"/>
          </a:xfrm>
          <a:prstGeom prst="wedgeRoundRectCallout">
            <a:avLst>
              <a:gd name="adj1" fmla="val -59591"/>
              <a:gd name="adj2" fmla="val 44840"/>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6" name="テキスト ボックス 15"/>
          <p:cNvSpPr txBox="1"/>
          <p:nvPr/>
        </p:nvSpPr>
        <p:spPr>
          <a:xfrm>
            <a:off x="5797558" y="1631827"/>
            <a:ext cx="3392377" cy="967701"/>
          </a:xfrm>
          <a:prstGeom prst="rect">
            <a:avLst/>
          </a:prstGeom>
          <a:noFill/>
        </p:spPr>
        <p:txBody>
          <a:bodyPr wrap="square" rtlCol="0">
            <a:spAutoFit/>
          </a:bodyPr>
          <a:lstStyle/>
          <a:p>
            <a:r>
              <a:rPr lang="ja-JP" altLang="en-US" sz="2844" dirty="0">
                <a:solidFill>
                  <a:srgbClr val="FF0000"/>
                </a:solidFill>
              </a:rPr>
              <a:t>専門研修プログラム独自の項目です。</a:t>
            </a:r>
            <a:endParaRPr lang="en-US" altLang="ja-JP" sz="2844" dirty="0">
              <a:solidFill>
                <a:srgbClr val="FF0000"/>
              </a:solidFill>
            </a:endParaRPr>
          </a:p>
        </p:txBody>
      </p:sp>
      <p:sp>
        <p:nvSpPr>
          <p:cNvPr id="17" name="正方形/長方形 16"/>
          <p:cNvSpPr/>
          <p:nvPr/>
        </p:nvSpPr>
        <p:spPr>
          <a:xfrm>
            <a:off x="422939" y="5644365"/>
            <a:ext cx="4928548" cy="584107"/>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9" name="正方形/長方形 18"/>
          <p:cNvSpPr/>
          <p:nvPr/>
        </p:nvSpPr>
        <p:spPr>
          <a:xfrm>
            <a:off x="415948" y="6543413"/>
            <a:ext cx="4928548" cy="290465"/>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20"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申請書１</a:t>
            </a:r>
            <a:r>
              <a:rPr lang="ja-JP" altLang="en-US" sz="2800" dirty="0" smtClean="0">
                <a:solidFill>
                  <a:schemeClr val="bg1"/>
                </a:solidFill>
                <a:latin typeface="+mn-ea"/>
              </a:rPr>
              <a:t>（</a:t>
            </a:r>
            <a:r>
              <a:rPr lang="ja-JP" altLang="en-US" sz="2800" dirty="0">
                <a:solidFill>
                  <a:schemeClr val="bg1"/>
                </a:solidFill>
                <a:latin typeface="+mn-ea"/>
              </a:rPr>
              <a:t>基幹</a:t>
            </a:r>
            <a:r>
              <a:rPr lang="ja-JP" altLang="en-US" sz="2800" dirty="0" smtClean="0">
                <a:solidFill>
                  <a:schemeClr val="bg1"/>
                </a:solidFill>
                <a:latin typeface="+mn-ea"/>
              </a:rPr>
              <a:t>施設概要）</a:t>
            </a:r>
            <a:endParaRPr lang="ja-JP" altLang="en-US" sz="2800" dirty="0">
              <a:solidFill>
                <a:schemeClr val="bg1"/>
              </a:solidFill>
              <a:latin typeface="+mn-ea"/>
            </a:endParaRPr>
          </a:p>
        </p:txBody>
      </p:sp>
    </p:spTree>
    <p:extLst>
      <p:ext uri="{BB962C8B-B14F-4D97-AF65-F5344CB8AC3E}">
        <p14:creationId xmlns:p14="http://schemas.microsoft.com/office/powerpoint/2010/main" val="192129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申請書３</a:t>
            </a:r>
            <a:r>
              <a:rPr lang="ja-JP" altLang="en-US" sz="2800" dirty="0" smtClean="0">
                <a:solidFill>
                  <a:schemeClr val="bg1"/>
                </a:solidFill>
                <a:latin typeface="+mn-ea"/>
              </a:rPr>
              <a:t>（施設群概要）</a:t>
            </a:r>
            <a:endParaRPr lang="ja-JP" altLang="en-US" sz="2800" dirty="0">
              <a:solidFill>
                <a:schemeClr val="bg1"/>
              </a:solidFill>
              <a:latin typeface="+mn-ea"/>
            </a:endParaRP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06539" y="3880884"/>
            <a:ext cx="8449239" cy="754912"/>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4268690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5271" r="5273" b="18295"/>
          <a:stretch/>
        </p:blipFill>
        <p:spPr>
          <a:xfrm>
            <a:off x="733648" y="517605"/>
            <a:ext cx="7494507" cy="9033723"/>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申請書４</a:t>
            </a:r>
            <a:endParaRPr lang="ja-JP" altLang="en-US" sz="2800" dirty="0">
              <a:solidFill>
                <a:schemeClr val="bg1"/>
              </a:solidFill>
              <a:latin typeface="+mn-ea"/>
            </a:endParaRPr>
          </a:p>
        </p:txBody>
      </p:sp>
      <p:sp>
        <p:nvSpPr>
          <p:cNvPr id="7" name="正方形/長方形 6"/>
          <p:cNvSpPr/>
          <p:nvPr/>
        </p:nvSpPr>
        <p:spPr>
          <a:xfrm>
            <a:off x="838496" y="1722474"/>
            <a:ext cx="7295411" cy="52099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角丸四角形吹き出し 7"/>
          <p:cNvSpPr/>
          <p:nvPr/>
        </p:nvSpPr>
        <p:spPr>
          <a:xfrm>
            <a:off x="5490365" y="2423407"/>
            <a:ext cx="3471438" cy="1489289"/>
          </a:xfrm>
          <a:prstGeom prst="wedgeRoundRectCallout">
            <a:avLst>
              <a:gd name="adj1" fmla="val -62524"/>
              <a:gd name="adj2" fmla="val -5255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569426" y="2494871"/>
            <a:ext cx="3392377" cy="1405385"/>
          </a:xfrm>
          <a:prstGeom prst="rect">
            <a:avLst/>
          </a:prstGeom>
          <a:noFill/>
        </p:spPr>
        <p:txBody>
          <a:bodyPr wrap="square" rtlCol="0">
            <a:spAutoFit/>
          </a:bodyPr>
          <a:lstStyle/>
          <a:p>
            <a:r>
              <a:rPr lang="ja-JP" altLang="en-US" sz="2844" dirty="0" smtClean="0">
                <a:solidFill>
                  <a:srgbClr val="FF0000"/>
                </a:solidFill>
              </a:rPr>
              <a:t>専門研修プログラム冊子を添付していただきます。</a:t>
            </a:r>
            <a:endParaRPr lang="en-US" altLang="ja-JP" sz="2844" dirty="0">
              <a:solidFill>
                <a:srgbClr val="FF0000"/>
              </a:solidFill>
            </a:endParaRPr>
          </a:p>
        </p:txBody>
      </p:sp>
    </p:spTree>
    <p:extLst>
      <p:ext uri="{BB962C8B-B14F-4D97-AF65-F5344CB8AC3E}">
        <p14:creationId xmlns:p14="http://schemas.microsoft.com/office/powerpoint/2010/main" val="838858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4250" t="5426" r="4105" b="4651"/>
          <a:stretch/>
        </p:blipFill>
        <p:spPr>
          <a:xfrm>
            <a:off x="382773" y="691115"/>
            <a:ext cx="4444409" cy="6166885"/>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申請書５</a:t>
            </a:r>
            <a:endParaRPr lang="ja-JP" altLang="en-US" sz="2800" dirty="0">
              <a:solidFill>
                <a:schemeClr val="bg1"/>
              </a:solidFill>
              <a:latin typeface="+mn-ea"/>
            </a:endParaRPr>
          </a:p>
        </p:txBody>
      </p:sp>
      <p:sp>
        <p:nvSpPr>
          <p:cNvPr id="8" name="角丸四角形吹き出し 7"/>
          <p:cNvSpPr/>
          <p:nvPr/>
        </p:nvSpPr>
        <p:spPr>
          <a:xfrm>
            <a:off x="5369438" y="1543049"/>
            <a:ext cx="3471438" cy="1885022"/>
          </a:xfrm>
          <a:prstGeom prst="wedgeRoundRectCallout">
            <a:avLst>
              <a:gd name="adj1" fmla="val -63749"/>
              <a:gd name="adj2" fmla="val -3399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448499" y="1585002"/>
            <a:ext cx="3392377" cy="1843069"/>
          </a:xfrm>
          <a:prstGeom prst="rect">
            <a:avLst/>
          </a:prstGeom>
          <a:noFill/>
        </p:spPr>
        <p:txBody>
          <a:bodyPr wrap="square" rtlCol="0">
            <a:spAutoFit/>
          </a:bodyPr>
          <a:lstStyle/>
          <a:p>
            <a:r>
              <a:rPr lang="ja-JP" altLang="en-US" sz="2844" dirty="0" smtClean="0">
                <a:solidFill>
                  <a:srgbClr val="FF0000"/>
                </a:solidFill>
              </a:rPr>
              <a:t>専門研修プログラム冊子のチェックシートとして自己評価してください。</a:t>
            </a:r>
            <a:endParaRPr lang="en-US" altLang="ja-JP" sz="2844" dirty="0">
              <a:solidFill>
                <a:srgbClr val="FF0000"/>
              </a:solidFill>
            </a:endParaRPr>
          </a:p>
        </p:txBody>
      </p:sp>
    </p:spTree>
    <p:extLst>
      <p:ext uri="{BB962C8B-B14F-4D97-AF65-F5344CB8AC3E}">
        <p14:creationId xmlns:p14="http://schemas.microsoft.com/office/powerpoint/2010/main" val="1894544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5271" r="5273" b="18295"/>
          <a:stretch/>
        </p:blipFill>
        <p:spPr>
          <a:xfrm>
            <a:off x="738947" y="501706"/>
            <a:ext cx="7494507" cy="9033723"/>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申請書４</a:t>
            </a:r>
            <a:endParaRPr lang="ja-JP" altLang="en-US" sz="2800" dirty="0">
              <a:solidFill>
                <a:schemeClr val="bg1"/>
              </a:solidFill>
              <a:latin typeface="+mn-ea"/>
            </a:endParaRPr>
          </a:p>
        </p:txBody>
      </p:sp>
      <p:sp>
        <p:nvSpPr>
          <p:cNvPr id="7" name="正方形/長方形 6"/>
          <p:cNvSpPr/>
          <p:nvPr/>
        </p:nvSpPr>
        <p:spPr>
          <a:xfrm>
            <a:off x="838494" y="2541181"/>
            <a:ext cx="7295411" cy="74427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角丸四角形吹き出し 7"/>
          <p:cNvSpPr/>
          <p:nvPr/>
        </p:nvSpPr>
        <p:spPr>
          <a:xfrm>
            <a:off x="5500963" y="4273923"/>
            <a:ext cx="3471438" cy="1138050"/>
          </a:xfrm>
          <a:prstGeom prst="wedgeRoundRectCallout">
            <a:avLst>
              <a:gd name="adj1" fmla="val -56398"/>
              <a:gd name="adj2" fmla="val -12291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580024" y="4325433"/>
            <a:ext cx="3392377" cy="967701"/>
          </a:xfrm>
          <a:prstGeom prst="rect">
            <a:avLst/>
          </a:prstGeom>
          <a:noFill/>
        </p:spPr>
        <p:txBody>
          <a:bodyPr wrap="square" rtlCol="0">
            <a:spAutoFit/>
          </a:bodyPr>
          <a:lstStyle/>
          <a:p>
            <a:r>
              <a:rPr lang="ja-JP" altLang="en-US" sz="2844" dirty="0" smtClean="0">
                <a:solidFill>
                  <a:srgbClr val="FF0000"/>
                </a:solidFill>
              </a:rPr>
              <a:t>募集専攻医数を記入していただきます。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444723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124" t="2357" r="8780" b="7410"/>
          <a:stretch/>
        </p:blipFill>
        <p:spPr>
          <a:xfrm>
            <a:off x="1124714" y="1003412"/>
            <a:ext cx="6562626" cy="10077698"/>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申請書（別紙５）</a:t>
            </a:r>
            <a:endParaRPr lang="ja-JP" altLang="en-US" sz="2800" dirty="0">
              <a:solidFill>
                <a:schemeClr val="bg1"/>
              </a:solidFill>
              <a:latin typeface="+mn-ea"/>
            </a:endParaRPr>
          </a:p>
        </p:txBody>
      </p:sp>
      <p:sp>
        <p:nvSpPr>
          <p:cNvPr id="5" name="正方形/長方形 4"/>
          <p:cNvSpPr/>
          <p:nvPr/>
        </p:nvSpPr>
        <p:spPr>
          <a:xfrm>
            <a:off x="2050607" y="4008473"/>
            <a:ext cx="5636734" cy="245612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56759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124" t="2357" r="8780" b="7410"/>
          <a:stretch/>
        </p:blipFill>
        <p:spPr>
          <a:xfrm>
            <a:off x="1039654" y="-3219698"/>
            <a:ext cx="6562626" cy="10077698"/>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申請書（別紙５）</a:t>
            </a:r>
            <a:endParaRPr lang="ja-JP" altLang="en-US" sz="2800" dirty="0">
              <a:solidFill>
                <a:schemeClr val="bg1"/>
              </a:solidFill>
              <a:latin typeface="+mn-ea"/>
            </a:endParaRPr>
          </a:p>
        </p:txBody>
      </p:sp>
      <p:sp>
        <p:nvSpPr>
          <p:cNvPr id="5" name="正方形/長方形 4"/>
          <p:cNvSpPr/>
          <p:nvPr/>
        </p:nvSpPr>
        <p:spPr>
          <a:xfrm>
            <a:off x="2039975" y="2158409"/>
            <a:ext cx="5562306" cy="427428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383109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29623" r="5273" b="18295"/>
          <a:stretch/>
        </p:blipFill>
        <p:spPr>
          <a:xfrm>
            <a:off x="536929" y="1052623"/>
            <a:ext cx="7494507" cy="5591737"/>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申請書４</a:t>
            </a:r>
            <a:endParaRPr lang="ja-JP" altLang="en-US" sz="2800" dirty="0">
              <a:solidFill>
                <a:schemeClr val="bg1"/>
              </a:solidFill>
              <a:latin typeface="+mn-ea"/>
            </a:endParaRPr>
          </a:p>
        </p:txBody>
      </p:sp>
      <p:sp>
        <p:nvSpPr>
          <p:cNvPr id="7" name="正方形/長方形 6"/>
          <p:cNvSpPr/>
          <p:nvPr/>
        </p:nvSpPr>
        <p:spPr>
          <a:xfrm>
            <a:off x="636476" y="1092515"/>
            <a:ext cx="7295411" cy="5551845"/>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22673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83171"/>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a:t>
            </a:r>
            <a:r>
              <a:rPr lang="ja-JP" altLang="en-US" sz="2800" dirty="0" smtClean="0">
                <a:solidFill>
                  <a:schemeClr val="bg1"/>
                </a:solidFill>
                <a:latin typeface="+mn-ea"/>
                <a:ea typeface="+mn-ea"/>
              </a:rPr>
              <a:t>申請書（</a:t>
            </a:r>
            <a:r>
              <a:rPr lang="ja-JP" altLang="en-US" sz="2800" dirty="0">
                <a:solidFill>
                  <a:schemeClr val="bg1"/>
                </a:solidFill>
                <a:latin typeface="+mn-ea"/>
                <a:ea typeface="+mn-ea"/>
              </a:rPr>
              <a:t>別紙１）</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197" t="5250" r="4962" b="52751"/>
          <a:stretch/>
        </p:blipFill>
        <p:spPr>
          <a:xfrm>
            <a:off x="631539" y="1700809"/>
            <a:ext cx="7744860" cy="2560285"/>
          </a:xfrm>
          <a:prstGeom prst="rect">
            <a:avLst/>
          </a:prstGeom>
        </p:spPr>
      </p:pic>
      <p:sp>
        <p:nvSpPr>
          <p:cNvPr id="4" name="角丸四角形吹き出し 3"/>
          <p:cNvSpPr/>
          <p:nvPr/>
        </p:nvSpPr>
        <p:spPr>
          <a:xfrm>
            <a:off x="731573" y="4509029"/>
            <a:ext cx="7644826" cy="2013152"/>
          </a:xfrm>
          <a:prstGeom prst="wedgeRoundRectCallout">
            <a:avLst>
              <a:gd name="adj1" fmla="val -30222"/>
              <a:gd name="adj2" fmla="val -8086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997909" y="4812912"/>
            <a:ext cx="7148182" cy="1405385"/>
          </a:xfrm>
          <a:prstGeom prst="rect">
            <a:avLst/>
          </a:prstGeom>
          <a:noFill/>
        </p:spPr>
        <p:txBody>
          <a:bodyPr wrap="square" rtlCol="0">
            <a:spAutoFit/>
          </a:bodyPr>
          <a:lstStyle/>
          <a:p>
            <a:r>
              <a:rPr lang="ja-JP" altLang="en-US" sz="2844" dirty="0" smtClean="0">
                <a:solidFill>
                  <a:srgbClr val="FF0000"/>
                </a:solidFill>
              </a:rPr>
              <a:t>基幹施設の統括・副統括責任者、各連携</a:t>
            </a:r>
            <a:r>
              <a:rPr lang="ja-JP" altLang="en-US" sz="2844" dirty="0">
                <a:solidFill>
                  <a:srgbClr val="FF0000"/>
                </a:solidFill>
              </a:rPr>
              <a:t>施設</a:t>
            </a:r>
            <a:r>
              <a:rPr lang="ja-JP" altLang="en-US" sz="2844" dirty="0" smtClean="0">
                <a:solidFill>
                  <a:srgbClr val="FF0000"/>
                </a:solidFill>
              </a:rPr>
              <a:t>担当者、委員会の実務担当者氏名</a:t>
            </a:r>
            <a:r>
              <a:rPr lang="ja-JP" altLang="en-US" sz="2844" dirty="0">
                <a:solidFill>
                  <a:srgbClr val="FF0000"/>
                </a:solidFill>
              </a:rPr>
              <a:t>、所属、役職を記入していただきます。</a:t>
            </a:r>
          </a:p>
        </p:txBody>
      </p:sp>
      <p:sp>
        <p:nvSpPr>
          <p:cNvPr id="2" name="正方形/長方形 1"/>
          <p:cNvSpPr/>
          <p:nvPr/>
        </p:nvSpPr>
        <p:spPr>
          <a:xfrm>
            <a:off x="1497439" y="1980076"/>
            <a:ext cx="646331" cy="369332"/>
          </a:xfrm>
          <a:prstGeom prst="rect">
            <a:avLst/>
          </a:prstGeom>
        </p:spPr>
        <p:txBody>
          <a:bodyPr wrap="none">
            <a:spAutoFit/>
          </a:bodyPr>
          <a:lstStyle/>
          <a:p>
            <a:r>
              <a:rPr lang="ja-JP" altLang="en-US" dirty="0" smtClean="0"/>
              <a:t>外科</a:t>
            </a:r>
            <a:endParaRPr lang="ja-JP" altLang="en-US" dirty="0"/>
          </a:p>
        </p:txBody>
      </p:sp>
    </p:spTree>
    <p:extLst>
      <p:ext uri="{BB962C8B-B14F-4D97-AF65-F5344CB8AC3E}">
        <p14:creationId xmlns:p14="http://schemas.microsoft.com/office/powerpoint/2010/main" val="218611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1" y="3487880"/>
            <a:ext cx="8231039" cy="1176469"/>
          </a:xfrm>
          <a:prstGeom prst="wedgeRoundRectCallout">
            <a:avLst>
              <a:gd name="adj1" fmla="val -26814"/>
              <a:gd name="adj2" fmla="val -9550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789362" y="3592263"/>
            <a:ext cx="7823009" cy="967701"/>
          </a:xfrm>
          <a:prstGeom prst="rect">
            <a:avLst/>
          </a:prstGeom>
          <a:noFill/>
        </p:spPr>
        <p:txBody>
          <a:bodyPr wrap="square" rtlCol="0">
            <a:spAutoFit/>
          </a:bodyPr>
          <a:lstStyle/>
          <a:p>
            <a:r>
              <a:rPr lang="ja-JP" altLang="en-US" sz="2844" dirty="0" smtClean="0">
                <a:solidFill>
                  <a:srgbClr val="FF0000"/>
                </a:solidFill>
              </a:rPr>
              <a:t>基幹施設名とその都道府県</a:t>
            </a:r>
            <a:r>
              <a:rPr lang="ja-JP" altLang="en-US" sz="2844" dirty="0">
                <a:solidFill>
                  <a:srgbClr val="FF0000"/>
                </a:solidFill>
              </a:rPr>
              <a:t>と医療機関（コード）を記入してください。東京都は</a:t>
            </a:r>
            <a:r>
              <a:rPr lang="en-US" altLang="ja-JP" sz="2844" dirty="0">
                <a:solidFill>
                  <a:srgbClr val="FF0000"/>
                </a:solidFill>
              </a:rPr>
              <a:t>13</a:t>
            </a:r>
            <a:r>
              <a:rPr lang="ja-JP" altLang="en-US" sz="2844" dirty="0">
                <a:solidFill>
                  <a:srgbClr val="FF0000"/>
                </a:solidFill>
              </a:rPr>
              <a:t>です。</a:t>
            </a:r>
            <a:endParaRPr lang="en-US" altLang="ja-JP" sz="2844" dirty="0">
              <a:solidFill>
                <a:srgbClr val="FF0000"/>
              </a:solidFill>
            </a:endParaRPr>
          </a:p>
        </p:txBody>
      </p:sp>
    </p:spTree>
    <p:extLst>
      <p:ext uri="{BB962C8B-B14F-4D97-AF65-F5344CB8AC3E}">
        <p14:creationId xmlns:p14="http://schemas.microsoft.com/office/powerpoint/2010/main" val="312849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7693"/>
              <a:gd name="adj2" fmla="val -11877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a:t>
            </a:r>
            <a:r>
              <a:rPr lang="ja-JP" altLang="en-US" sz="2844" dirty="0" smtClean="0">
                <a:solidFill>
                  <a:srgbClr val="FF0000"/>
                </a:solidFill>
              </a:rPr>
              <a:t>施設</a:t>
            </a:r>
            <a:r>
              <a:rPr lang="ja-JP" altLang="en-US" sz="2844" dirty="0">
                <a:solidFill>
                  <a:srgbClr val="FF0000"/>
                </a:solidFill>
              </a:rPr>
              <a:t>の研修可能担当分野を記入してください。</a:t>
            </a:r>
            <a:endParaRPr lang="en-US" altLang="ja-JP" sz="2844" dirty="0">
              <a:solidFill>
                <a:srgbClr val="FF0000"/>
              </a:solidFill>
            </a:endParaRPr>
          </a:p>
        </p:txBody>
      </p:sp>
    </p:spTree>
    <p:extLst>
      <p:ext uri="{BB962C8B-B14F-4D97-AF65-F5344CB8AC3E}">
        <p14:creationId xmlns:p14="http://schemas.microsoft.com/office/powerpoint/2010/main" val="265321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9690"/>
              <a:gd name="adj2" fmla="val -11752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a:t>
            </a:r>
            <a:r>
              <a:rPr lang="ja-JP" altLang="en-US" sz="2844" dirty="0" smtClean="0">
                <a:solidFill>
                  <a:srgbClr val="FF0000"/>
                </a:solidFill>
              </a:rPr>
              <a:t>施設の統括責任者名を記入</a:t>
            </a:r>
            <a:r>
              <a:rPr lang="ja-JP" altLang="en-US" sz="2844" dirty="0">
                <a:solidFill>
                  <a:srgbClr val="FF0000"/>
                </a:solidFill>
              </a:rPr>
              <a:t>してください。</a:t>
            </a:r>
            <a:endParaRPr lang="en-US" altLang="ja-JP" sz="2844" dirty="0">
              <a:solidFill>
                <a:srgbClr val="FF0000"/>
              </a:solidFill>
            </a:endParaRPr>
          </a:p>
        </p:txBody>
      </p:sp>
    </p:spTree>
    <p:extLst>
      <p:ext uri="{BB962C8B-B14F-4D97-AF65-F5344CB8AC3E}">
        <p14:creationId xmlns:p14="http://schemas.microsoft.com/office/powerpoint/2010/main" val="118183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20538"/>
              <a:gd name="adj2" fmla="val -11877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a:t>
            </a:r>
            <a:r>
              <a:rPr lang="ja-JP" altLang="en-US" sz="2844" dirty="0" smtClean="0">
                <a:solidFill>
                  <a:srgbClr val="FF0000"/>
                </a:solidFill>
              </a:rPr>
              <a:t>施設の専門研修指導医数を記入</a:t>
            </a:r>
            <a:r>
              <a:rPr lang="ja-JP" altLang="en-US" sz="2844" dirty="0">
                <a:solidFill>
                  <a:srgbClr val="FF0000"/>
                </a:solidFill>
              </a:rPr>
              <a:t>してください。</a:t>
            </a:r>
            <a:endParaRPr lang="en-US" altLang="ja-JP" sz="2844" dirty="0">
              <a:solidFill>
                <a:srgbClr val="FF0000"/>
              </a:solidFill>
            </a:endParaRPr>
          </a:p>
        </p:txBody>
      </p:sp>
    </p:spTree>
    <p:extLst>
      <p:ext uri="{BB962C8B-B14F-4D97-AF65-F5344CB8AC3E}">
        <p14:creationId xmlns:p14="http://schemas.microsoft.com/office/powerpoint/2010/main" val="4474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844</TotalTime>
  <Words>2424</Words>
  <Application>Microsoft Office PowerPoint</Application>
  <PresentationFormat>画面に合わせる (4:3)</PresentationFormat>
  <Paragraphs>223</Paragraphs>
  <Slides>46</Slides>
  <Notes>45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46</vt:i4>
      </vt:variant>
    </vt:vector>
  </HeadingPairs>
  <TitlesOfParts>
    <vt:vector size="51" baseType="lpstr">
      <vt:lpstr>ＭＳ Ｐゴシック</vt:lpstr>
      <vt:lpstr>Arial</vt:lpstr>
      <vt:lpstr>Calibri</vt:lpstr>
      <vt:lpstr>Calibri Light</vt:lpstr>
      <vt:lpstr>Office テーマ</vt:lpstr>
      <vt:lpstr>外科領域専門研修プログラム申請書作成法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北郷実</dc:creator>
  <cp:lastModifiedBy>北郷実</cp:lastModifiedBy>
  <cp:revision>71</cp:revision>
  <cp:lastPrinted>2015-11-09T00:31:39Z</cp:lastPrinted>
  <dcterms:created xsi:type="dcterms:W3CDTF">2015-08-16T04:10:45Z</dcterms:created>
  <dcterms:modified xsi:type="dcterms:W3CDTF">2015-11-10T13:44:32Z</dcterms:modified>
</cp:coreProperties>
</file>